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790917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39" y="-31974"/>
            <a:ext cx="8951721" cy="86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8751" y="2539462"/>
            <a:ext cx="7404100" cy="268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F2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krs.ms.gov.pl/web/wyszukiwarka-kr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ekrs.ms.gov.pl/web/wyszukiwarka-kr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artnerstwo@nasza.barycz.p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dukacja.barycz.pl/instrukcja-granty_grantobiorca-224" TargetMode="External"/><Relationship Id="rId2" Type="http://schemas.openxmlformats.org/officeDocument/2006/relationships/hyperlink" Target="http://edukacja.barycz.pl/instrukcja-granty_placowki-oswiatowe-22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dukacja.barycz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two@nasza.barycz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stwo@nasza.barycz.p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y.barycz.pl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hyperlink" Target="mailto:partnertwo@nasza.barycz.p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341" y="399364"/>
            <a:ext cx="647001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Wdrażanie </a:t>
            </a:r>
            <a:r>
              <a:rPr sz="3200" spc="-15" dirty="0">
                <a:latin typeface="Calibri"/>
                <a:cs typeface="Calibri"/>
              </a:rPr>
              <a:t>Strategii </a:t>
            </a:r>
            <a:r>
              <a:rPr sz="3200" spc="-25" dirty="0">
                <a:latin typeface="Calibri"/>
                <a:cs typeface="Calibri"/>
              </a:rPr>
              <a:t>Rozwoju </a:t>
            </a:r>
            <a:r>
              <a:rPr sz="3200" spc="-10" dirty="0">
                <a:latin typeface="Calibri"/>
                <a:cs typeface="Calibri"/>
              </a:rPr>
              <a:t>Lokalnego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Kierowanego </a:t>
            </a:r>
            <a:r>
              <a:rPr sz="3200" spc="-25" dirty="0">
                <a:latin typeface="Calibri"/>
                <a:cs typeface="Calibri"/>
              </a:rPr>
              <a:t>przez </a:t>
            </a:r>
            <a:r>
              <a:rPr sz="3200" spc="-5" dirty="0">
                <a:latin typeface="Calibri"/>
                <a:cs typeface="Calibri"/>
              </a:rPr>
              <a:t>Społeczność (LSR)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Doliny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Baryczy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lata</a:t>
            </a:r>
            <a:r>
              <a:rPr sz="3200" dirty="0">
                <a:latin typeface="Calibri"/>
                <a:cs typeface="Calibri"/>
              </a:rPr>
              <a:t> 2016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2022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0694" y="3692728"/>
            <a:ext cx="4711700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b="1" spc="-10" dirty="0">
                <a:latin typeface="Calibri"/>
                <a:cs typeface="Calibri"/>
              </a:rPr>
              <a:t>Szkolenie</a:t>
            </a:r>
            <a:r>
              <a:rPr sz="3500" b="1" spc="-6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dot.</a:t>
            </a:r>
            <a:r>
              <a:rPr sz="3500" b="1" spc="-40" dirty="0">
                <a:latin typeface="Calibri"/>
                <a:cs typeface="Calibri"/>
              </a:rPr>
              <a:t> </a:t>
            </a:r>
            <a:r>
              <a:rPr sz="3500" b="1" spc="-25" dirty="0">
                <a:latin typeface="Calibri"/>
                <a:cs typeface="Calibri"/>
              </a:rPr>
              <a:t>GRANTÓW</a:t>
            </a:r>
            <a:endParaRPr sz="3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pl-PL" sz="3500" b="1" i="1" spc="-5" dirty="0" smtClean="0">
                <a:latin typeface="Calibri"/>
                <a:cs typeface="Calibri"/>
              </a:rPr>
              <a:t>Wrzesień</a:t>
            </a:r>
            <a:r>
              <a:rPr sz="3500" b="1" i="1" spc="-35" dirty="0" smtClean="0">
                <a:latin typeface="Calibri"/>
                <a:cs typeface="Calibri"/>
              </a:rPr>
              <a:t> </a:t>
            </a:r>
            <a:r>
              <a:rPr sz="3500" b="1" i="1" dirty="0">
                <a:latin typeface="Calibri"/>
                <a:cs typeface="Calibri"/>
              </a:rPr>
              <a:t>2021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456" y="2161883"/>
            <a:ext cx="8494743" cy="14193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8759" y="6118859"/>
            <a:ext cx="8495665" cy="739140"/>
            <a:chOff x="648759" y="6118859"/>
            <a:chExt cx="8495665" cy="739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59" y="6149508"/>
              <a:ext cx="8113003" cy="6474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9800" y="6118859"/>
              <a:ext cx="3124200" cy="739140"/>
            </a:xfrm>
            <a:custGeom>
              <a:avLst/>
              <a:gdLst/>
              <a:ahLst/>
              <a:cxnLst/>
              <a:rect l="l" t="t" r="r" b="b"/>
              <a:pathLst>
                <a:path w="3124200" h="739140">
                  <a:moveTo>
                    <a:pt x="3124200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3124200" y="739139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60" y="6230110"/>
              <a:ext cx="2849880" cy="582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131865"/>
            <a:ext cx="6579234" cy="61271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grantu</a:t>
            </a:r>
            <a:endParaRPr sz="23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55"/>
              </a:spcBef>
              <a:tabLst>
                <a:tab pos="3903979" algn="l"/>
              </a:tabLst>
            </a:pP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określa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prawa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3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obowiązki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stron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związane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realizacją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operacji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3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ramach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poddziałania	</a:t>
            </a:r>
            <a:r>
              <a:rPr sz="2300" spc="-35" dirty="0">
                <a:solidFill>
                  <a:srgbClr val="0F243E"/>
                </a:solidFill>
                <a:latin typeface="Calibri"/>
                <a:cs typeface="Calibri"/>
              </a:rPr>
              <a:t>„Wsparcie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na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wdrażanie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operacji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ramach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strategii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rozwoju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lokalnego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kierowanego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przez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społeczność”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objętego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119505" algn="l"/>
                <a:tab pos="2378710" algn="l"/>
                <a:tab pos="3552825" algn="l"/>
              </a:tabLst>
            </a:pP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Programem 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Rozwoju</a:t>
            </a:r>
            <a:r>
              <a:rPr sz="23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Obszarów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Wiejskich na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lata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2014-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2020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i w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ramach realizacji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projektu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grantowego</a:t>
            </a:r>
            <a:r>
              <a:rPr sz="23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tytule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Oferta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Programu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Edukacja </a:t>
            </a:r>
            <a:r>
              <a:rPr sz="23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dla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Doliny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Baryczy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narzędziem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wzmocnienia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rozpoznawalności</a:t>
            </a:r>
            <a:r>
              <a:rPr sz="2300" u="sng" spc="3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i	</a:t>
            </a:r>
            <a:r>
              <a:rPr sz="23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potencjału</a:t>
            </a:r>
            <a:r>
              <a:rPr sz="2300" u="sng" spc="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obszaru</a:t>
            </a:r>
            <a:r>
              <a:rPr sz="23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Doliny</a:t>
            </a:r>
            <a:r>
              <a:rPr sz="23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Baryczy-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edycja</a:t>
            </a:r>
            <a:r>
              <a:rPr sz="23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3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II	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podstawie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umowy o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przyznaniu pomocy nr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01090-6935-UM0121823/20	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zawartej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między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a 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Samorządem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Województwa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Dolnośląskiego,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zostaje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zawarta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na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podstawie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art.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14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5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ustawy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dnia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20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lutego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2015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roku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rozwoju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lokalnym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udziałem</a:t>
            </a:r>
            <a:endParaRPr sz="2300">
              <a:latin typeface="Calibri"/>
              <a:cs typeface="Calibri"/>
            </a:endParaRPr>
          </a:p>
          <a:p>
            <a:pPr marL="12700" marR="53276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lokalnej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społeczności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(Dz.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U.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2015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20" dirty="0">
                <a:solidFill>
                  <a:srgbClr val="0F243E"/>
                </a:solidFill>
                <a:latin typeface="Calibri"/>
                <a:cs typeface="Calibri"/>
              </a:rPr>
              <a:t>r.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poz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378; zm.: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Dz.U.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0F243E"/>
                </a:solidFill>
                <a:latin typeface="Calibri"/>
                <a:cs typeface="Calibri"/>
              </a:rPr>
              <a:t>2017r.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poz.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5 i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poz.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1475).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0"/>
            <a:ext cx="6555740" cy="2360262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300" b="1" spc="-10" dirty="0">
                <a:latin typeface="Calibri"/>
                <a:cs typeface="Calibri"/>
              </a:rPr>
              <a:t>Umowa</a:t>
            </a:r>
            <a:r>
              <a:rPr sz="2300" b="1" dirty="0">
                <a:latin typeface="Calibri"/>
                <a:cs typeface="Calibri"/>
              </a:rPr>
              <a:t> o </a:t>
            </a:r>
            <a:r>
              <a:rPr sz="2300" b="1" spc="-10" dirty="0">
                <a:latin typeface="Calibri"/>
                <a:cs typeface="Calibri"/>
              </a:rPr>
              <a:t>powierzenie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grantu-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STRONY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 smtClean="0">
                <a:latin typeface="Calibri"/>
                <a:cs typeface="Calibri"/>
              </a:rPr>
              <a:t>UMOWY</a:t>
            </a:r>
            <a:r>
              <a:rPr lang="pl-PL" sz="2300" b="1" spc="-10" dirty="0" smtClean="0">
                <a:latin typeface="Calibri"/>
                <a:cs typeface="Calibri"/>
              </a:rPr>
              <a:t>, przesłano 22.04.2021 r.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Reprezentacja </a:t>
            </a:r>
            <a:r>
              <a:rPr sz="2300" spc="-10" dirty="0">
                <a:latin typeface="Calibri"/>
                <a:cs typeface="Calibri"/>
              </a:rPr>
              <a:t>zgodnie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z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zapisami obowiązującymi </a:t>
            </a:r>
            <a:r>
              <a:rPr sz="2300" dirty="0">
                <a:latin typeface="Calibri"/>
                <a:cs typeface="Calibri"/>
              </a:rPr>
              <a:t>w</a:t>
            </a:r>
          </a:p>
          <a:p>
            <a:pPr marL="355600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KRS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Gdzie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sprawdzamy?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-&gt;</a:t>
            </a:r>
          </a:p>
          <a:p>
            <a:pPr marL="355600">
              <a:lnSpc>
                <a:spcPct val="100000"/>
              </a:lnSpc>
            </a:pPr>
            <a:r>
              <a:rPr sz="23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https://ekrs.ms.gov.pl/web/wyszukiwarka-krs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239" y="2205227"/>
            <a:ext cx="7658100" cy="4652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0"/>
            <a:ext cx="6555740" cy="19888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300" b="1" spc="-10" dirty="0">
                <a:latin typeface="Calibri"/>
                <a:cs typeface="Calibri"/>
              </a:rPr>
              <a:t>Umowa</a:t>
            </a:r>
            <a:r>
              <a:rPr sz="2300" b="1" dirty="0">
                <a:latin typeface="Calibri"/>
                <a:cs typeface="Calibri"/>
              </a:rPr>
              <a:t> o </a:t>
            </a:r>
            <a:r>
              <a:rPr sz="2300" b="1" spc="-10" dirty="0">
                <a:latin typeface="Calibri"/>
                <a:cs typeface="Calibri"/>
              </a:rPr>
              <a:t>powierzenie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grantu-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STRONY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UMOWY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c.d.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Reprezentacja </a:t>
            </a:r>
            <a:r>
              <a:rPr sz="2300" spc="-10" dirty="0">
                <a:latin typeface="Calibri"/>
                <a:cs typeface="Calibri"/>
              </a:rPr>
              <a:t>zgodnie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z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zapisami obowiązującymi </a:t>
            </a:r>
            <a:r>
              <a:rPr sz="2300" dirty="0">
                <a:latin typeface="Calibri"/>
                <a:cs typeface="Calibri"/>
              </a:rPr>
              <a:t>w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KRS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Gdzie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sprawdzamy?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-&gt;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3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https://ekrs.ms.gov.pl/web/wyszukiwarka-krs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544" y="2205227"/>
            <a:ext cx="8220456" cy="4024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0"/>
            <a:ext cx="6555740" cy="128778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3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3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grantu-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F243E"/>
                </a:solidFill>
                <a:latin typeface="Calibri"/>
                <a:cs typeface="Calibri"/>
              </a:rPr>
              <a:t>POSTANOWIENIA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OGÓLNE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Określenie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celu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(taki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sam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u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wszystkich)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Określenie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wskaźników</a:t>
            </a:r>
            <a:r>
              <a:rPr sz="23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celu: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1988819"/>
            <a:ext cx="8171688" cy="4175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860" y="590245"/>
            <a:ext cx="3698875" cy="685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/>
              <a:t>Umowa</a:t>
            </a:r>
            <a:r>
              <a:rPr sz="2300" spc="-25" dirty="0"/>
              <a:t> </a:t>
            </a:r>
            <a:r>
              <a:rPr sz="2300" dirty="0"/>
              <a:t>o</a:t>
            </a:r>
            <a:r>
              <a:rPr sz="2300" spc="-30" dirty="0"/>
              <a:t> </a:t>
            </a:r>
            <a:r>
              <a:rPr sz="2300" spc="-5" dirty="0"/>
              <a:t>powierzenie</a:t>
            </a:r>
            <a:r>
              <a:rPr sz="2300" spc="-30" dirty="0"/>
              <a:t> </a:t>
            </a:r>
            <a:r>
              <a:rPr sz="2300" spc="-10" dirty="0"/>
              <a:t>grantu-</a:t>
            </a:r>
            <a:endParaRPr sz="23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POSTANOWIENIA</a:t>
            </a:r>
            <a:r>
              <a:rPr spc="-60" dirty="0"/>
              <a:t> </a:t>
            </a:r>
            <a:r>
              <a:rPr spc="-5" dirty="0"/>
              <a:t>OGÓLNE</a:t>
            </a:r>
            <a:r>
              <a:rPr spc="-25" dirty="0"/>
              <a:t> </a:t>
            </a:r>
            <a:r>
              <a:rPr dirty="0"/>
              <a:t>c.d.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2077211"/>
            <a:ext cx="8458200" cy="3511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630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0932" y="1229994"/>
            <a:ext cx="61817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44060"/>
                </a:solidFill>
                <a:latin typeface="Calibri"/>
                <a:cs typeface="Calibri"/>
              </a:rPr>
              <a:t>4. </a:t>
            </a:r>
            <a:r>
              <a:rPr sz="4000" spc="-20" dirty="0">
                <a:solidFill>
                  <a:srgbClr val="244060"/>
                </a:solidFill>
                <a:latin typeface="Calibri"/>
                <a:cs typeface="Calibri"/>
              </a:rPr>
              <a:t>Zobowiązania</a:t>
            </a:r>
            <a:r>
              <a:rPr sz="4000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244060"/>
                </a:solidFill>
                <a:latin typeface="Calibri"/>
                <a:cs typeface="Calibri"/>
              </a:rPr>
              <a:t>grantobiorcy</a:t>
            </a:r>
            <a:endParaRPr sz="4000">
              <a:latin typeface="Calibri"/>
              <a:cs typeface="Calibri"/>
            </a:endParaRPr>
          </a:p>
          <a:p>
            <a:pPr marL="770890" lvl="1" indent="-758190">
              <a:lnSpc>
                <a:spcPct val="100000"/>
              </a:lnSpc>
              <a:buAutoNum type="arabicPeriod"/>
              <a:tabLst>
                <a:tab pos="770890" algn="l"/>
              </a:tabLst>
            </a:pPr>
            <a:r>
              <a:rPr sz="4000" spc="-5" dirty="0">
                <a:solidFill>
                  <a:srgbClr val="244060"/>
                </a:solidFill>
                <a:latin typeface="Calibri"/>
                <a:cs typeface="Calibri"/>
              </a:rPr>
              <a:t>Cel,</a:t>
            </a:r>
            <a:r>
              <a:rPr sz="40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244060"/>
                </a:solidFill>
                <a:latin typeface="Calibri"/>
                <a:cs typeface="Calibri"/>
              </a:rPr>
              <a:t>wskaźniki</a:t>
            </a:r>
            <a:endParaRPr sz="4000">
              <a:latin typeface="Calibri"/>
              <a:cs typeface="Calibri"/>
            </a:endParaRPr>
          </a:p>
          <a:p>
            <a:pPr marL="770255" lvl="1" indent="-758190">
              <a:lnSpc>
                <a:spcPct val="100000"/>
              </a:lnSpc>
              <a:buAutoNum type="arabicPeriod"/>
              <a:tabLst>
                <a:tab pos="770890" algn="l"/>
              </a:tabLst>
            </a:pPr>
            <a:r>
              <a:rPr sz="4000" spc="-15" dirty="0">
                <a:solidFill>
                  <a:srgbClr val="244060"/>
                </a:solidFill>
                <a:latin typeface="Calibri"/>
                <a:cs typeface="Calibri"/>
              </a:rPr>
              <a:t>Kryteria</a:t>
            </a:r>
            <a:endParaRPr sz="4000">
              <a:latin typeface="Calibri"/>
              <a:cs typeface="Calibri"/>
            </a:endParaRPr>
          </a:p>
          <a:p>
            <a:pPr marL="770890" lvl="1" indent="-758190">
              <a:lnSpc>
                <a:spcPct val="100000"/>
              </a:lnSpc>
              <a:buAutoNum type="arabicPeriod"/>
              <a:tabLst>
                <a:tab pos="770890" algn="l"/>
              </a:tabLst>
            </a:pPr>
            <a:r>
              <a:rPr sz="4000" spc="-10" dirty="0">
                <a:solidFill>
                  <a:srgbClr val="244060"/>
                </a:solidFill>
                <a:latin typeface="Calibri"/>
                <a:cs typeface="Calibri"/>
              </a:rPr>
              <a:t>Finansowanie</a:t>
            </a:r>
            <a:r>
              <a:rPr sz="40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44060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244060"/>
                </a:solidFill>
                <a:latin typeface="Calibri"/>
                <a:cs typeface="Calibri"/>
              </a:rPr>
              <a:t>terminy</a:t>
            </a:r>
            <a:endParaRPr sz="4000">
              <a:latin typeface="Calibri"/>
              <a:cs typeface="Calibri"/>
            </a:endParaRPr>
          </a:p>
          <a:p>
            <a:pPr marL="769620" lvl="1" indent="-7575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70255" algn="l"/>
              </a:tabLst>
            </a:pPr>
            <a:r>
              <a:rPr sz="4000" spc="-20" dirty="0">
                <a:solidFill>
                  <a:srgbClr val="244060"/>
                </a:solidFill>
                <a:latin typeface="Calibri"/>
                <a:cs typeface="Calibri"/>
              </a:rPr>
              <a:t>Informowanie</a:t>
            </a:r>
            <a:endParaRPr sz="4000">
              <a:latin typeface="Calibri"/>
              <a:cs typeface="Calibri"/>
            </a:endParaRPr>
          </a:p>
          <a:p>
            <a:pPr marL="770890" lvl="1" indent="-758190">
              <a:lnSpc>
                <a:spcPct val="100000"/>
              </a:lnSpc>
              <a:buAutoNum type="arabicPeriod"/>
              <a:tabLst>
                <a:tab pos="770890" algn="l"/>
              </a:tabLst>
            </a:pPr>
            <a:r>
              <a:rPr sz="4000" spc="-25" dirty="0">
                <a:solidFill>
                  <a:srgbClr val="244060"/>
                </a:solidFill>
                <a:latin typeface="Calibri"/>
                <a:cs typeface="Calibri"/>
              </a:rPr>
              <a:t>Rozliczenie</a:t>
            </a:r>
            <a:endParaRPr sz="4000">
              <a:latin typeface="Calibri"/>
              <a:cs typeface="Calibri"/>
            </a:endParaRPr>
          </a:p>
          <a:p>
            <a:pPr marL="769620" lvl="1" indent="-757555">
              <a:lnSpc>
                <a:spcPct val="100000"/>
              </a:lnSpc>
              <a:buAutoNum type="arabicPeriod"/>
              <a:tabLst>
                <a:tab pos="770255" algn="l"/>
              </a:tabLst>
            </a:pPr>
            <a:r>
              <a:rPr sz="4000" spc="-40" dirty="0">
                <a:solidFill>
                  <a:srgbClr val="244060"/>
                </a:solidFill>
                <a:latin typeface="Calibri"/>
                <a:cs typeface="Calibri"/>
              </a:rPr>
              <a:t>Trwałość</a:t>
            </a:r>
            <a:r>
              <a:rPr sz="4000" spc="-5" dirty="0">
                <a:solidFill>
                  <a:srgbClr val="244060"/>
                </a:solidFill>
                <a:latin typeface="Calibri"/>
                <a:cs typeface="Calibri"/>
              </a:rPr>
              <a:t> i</a:t>
            </a:r>
            <a:r>
              <a:rPr sz="4000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44060"/>
                </a:solidFill>
                <a:latin typeface="Calibri"/>
                <a:cs typeface="Calibri"/>
              </a:rPr>
              <a:t>monitoring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942" y="32385"/>
            <a:ext cx="33102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Zobowiązania-</a:t>
            </a:r>
            <a:r>
              <a:rPr spc="-60" dirty="0"/>
              <a:t> </a:t>
            </a:r>
            <a:r>
              <a:rPr dirty="0"/>
              <a:t>CEL,</a:t>
            </a:r>
            <a:r>
              <a:rPr spc="-15" dirty="0"/>
              <a:t> </a:t>
            </a:r>
            <a:r>
              <a:rPr spc="-5" dirty="0"/>
              <a:t>WSKAŹNIKI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2942" y="333756"/>
            <a:ext cx="6901180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1.</a:t>
            </a:r>
            <a:r>
              <a:rPr sz="2400" spc="3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szczególności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24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do: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1997075" algn="l"/>
                <a:tab pos="2743835" algn="l"/>
                <a:tab pos="3949065" algn="l"/>
                <a:tab pos="5557520" algn="l"/>
                <a:tab pos="6357620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)</a:t>
            </a:r>
            <a:r>
              <a:rPr sz="2400" spc="2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iągnię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ia	c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lu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popr</a:t>
            </a:r>
            <a:r>
              <a:rPr sz="2400" spc="-5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iągnię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ie	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mi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n.	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90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każdego</a:t>
            </a:r>
            <a:r>
              <a:rPr sz="24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wskaźników.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2311" y="1303019"/>
            <a:ext cx="8171815" cy="3947160"/>
            <a:chOff x="972311" y="1303019"/>
            <a:chExt cx="8171815" cy="39471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2075687"/>
              <a:ext cx="8171688" cy="31744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45226" y="1303019"/>
              <a:ext cx="1877060" cy="2239645"/>
            </a:xfrm>
            <a:custGeom>
              <a:avLst/>
              <a:gdLst/>
              <a:ahLst/>
              <a:cxnLst/>
              <a:rect l="l" t="t" r="r" b="b"/>
              <a:pathLst>
                <a:path w="1877059" h="2239645">
                  <a:moveTo>
                    <a:pt x="1346327" y="128016"/>
                  </a:moveTo>
                  <a:lnTo>
                    <a:pt x="1249045" y="147193"/>
                  </a:lnTo>
                  <a:lnTo>
                    <a:pt x="1245616" y="147828"/>
                  </a:lnTo>
                  <a:lnTo>
                    <a:pt x="1243457" y="151257"/>
                  </a:lnTo>
                  <a:lnTo>
                    <a:pt x="1244727" y="158115"/>
                  </a:lnTo>
                  <a:lnTo>
                    <a:pt x="1248156" y="160274"/>
                  </a:lnTo>
                  <a:lnTo>
                    <a:pt x="1251585" y="159639"/>
                  </a:lnTo>
                  <a:lnTo>
                    <a:pt x="1315085" y="147154"/>
                  </a:lnTo>
                  <a:lnTo>
                    <a:pt x="117983" y="1203325"/>
                  </a:lnTo>
                  <a:lnTo>
                    <a:pt x="126365" y="1212850"/>
                  </a:lnTo>
                  <a:lnTo>
                    <a:pt x="1323441" y="156692"/>
                  </a:lnTo>
                  <a:lnTo>
                    <a:pt x="1303147" y="218059"/>
                  </a:lnTo>
                  <a:lnTo>
                    <a:pt x="1302004" y="221361"/>
                  </a:lnTo>
                  <a:lnTo>
                    <a:pt x="1303782" y="225044"/>
                  </a:lnTo>
                  <a:lnTo>
                    <a:pt x="1307211" y="226060"/>
                  </a:lnTo>
                  <a:lnTo>
                    <a:pt x="1310513" y="227203"/>
                  </a:lnTo>
                  <a:lnTo>
                    <a:pt x="1314069" y="225425"/>
                  </a:lnTo>
                  <a:lnTo>
                    <a:pt x="1315212" y="222123"/>
                  </a:lnTo>
                  <a:lnTo>
                    <a:pt x="1345145" y="131572"/>
                  </a:lnTo>
                  <a:lnTo>
                    <a:pt x="1346327" y="128016"/>
                  </a:lnTo>
                  <a:close/>
                </a:path>
                <a:path w="1877059" h="2239645">
                  <a:moveTo>
                    <a:pt x="1877060" y="0"/>
                  </a:moveTo>
                  <a:lnTo>
                    <a:pt x="1783842" y="33528"/>
                  </a:lnTo>
                  <a:lnTo>
                    <a:pt x="1780540" y="34671"/>
                  </a:lnTo>
                  <a:lnTo>
                    <a:pt x="1778762" y="38354"/>
                  </a:lnTo>
                  <a:lnTo>
                    <a:pt x="1780032" y="41656"/>
                  </a:lnTo>
                  <a:lnTo>
                    <a:pt x="1781175" y="44958"/>
                  </a:lnTo>
                  <a:lnTo>
                    <a:pt x="1784858" y="46736"/>
                  </a:lnTo>
                  <a:lnTo>
                    <a:pt x="1788160" y="45466"/>
                  </a:lnTo>
                  <a:lnTo>
                    <a:pt x="1849056" y="23558"/>
                  </a:lnTo>
                  <a:lnTo>
                    <a:pt x="0" y="2231136"/>
                  </a:lnTo>
                  <a:lnTo>
                    <a:pt x="9652" y="2239391"/>
                  </a:lnTo>
                  <a:lnTo>
                    <a:pt x="1858721" y="31813"/>
                  </a:lnTo>
                  <a:lnTo>
                    <a:pt x="1847850" y="95504"/>
                  </a:lnTo>
                  <a:lnTo>
                    <a:pt x="1847215" y="98933"/>
                  </a:lnTo>
                  <a:lnTo>
                    <a:pt x="1849628" y="102235"/>
                  </a:lnTo>
                  <a:lnTo>
                    <a:pt x="1856486" y="103505"/>
                  </a:lnTo>
                  <a:lnTo>
                    <a:pt x="1859788" y="101092"/>
                  </a:lnTo>
                  <a:lnTo>
                    <a:pt x="1860423" y="97663"/>
                  </a:lnTo>
                  <a:lnTo>
                    <a:pt x="1876107" y="5588"/>
                  </a:lnTo>
                  <a:lnTo>
                    <a:pt x="187706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07484" y="6163462"/>
            <a:ext cx="4471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Można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więcej,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mniej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niż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90%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788" y="32385"/>
            <a:ext cx="263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000" b="1" spc="-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KRYTERIA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407289"/>
            <a:ext cx="6607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libri"/>
                <a:cs typeface="Calibri"/>
              </a:rPr>
              <a:t>1.</a:t>
            </a:r>
            <a:r>
              <a:rPr sz="2400" b="0" spc="34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Grantobiorca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jest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w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szczególności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zobowiązany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do: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788" y="846582"/>
            <a:ext cx="711962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2) Spełnienia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następujących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lokalnych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kryteriów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wyboru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przy realizacji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zadania, jeśli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 uzyskał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nich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punkty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etapie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wyboru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zadania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LGD:</a:t>
            </a:r>
            <a:endParaRPr sz="24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355600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Ochrona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środowiska,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przeciwdziałanie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zmianom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klimatu-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dotyczy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355600" algn="l"/>
              </a:tabLst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Różnorodność oferty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edukacyjnej-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Działania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operacji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odbywają</a:t>
            </a:r>
            <a:r>
              <a:rPr sz="24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2400" b="1" spc="5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4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terenie</a:t>
            </a:r>
            <a:r>
              <a:rPr sz="2400" b="1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F243E"/>
                </a:solidFill>
                <a:latin typeface="Calibri"/>
                <a:cs typeface="Calibri"/>
              </a:rPr>
              <a:t>różnych</a:t>
            </a:r>
            <a:r>
              <a:rPr sz="2400" b="1" spc="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F243E"/>
                </a:solidFill>
                <a:latin typeface="Calibri"/>
                <a:cs typeface="Calibri"/>
              </a:rPr>
              <a:t>ośrodków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9688" y="3553714"/>
            <a:ext cx="1903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edukacyjnych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dol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0F243E"/>
                </a:solidFill>
                <a:latin typeface="Calibri"/>
                <a:cs typeface="Calibri"/>
              </a:rPr>
              <a:t>ś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ląsk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9929" y="3553714"/>
            <a:ext cx="458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  <a:tabLst>
                <a:tab pos="915035" algn="l"/>
                <a:tab pos="1299210" algn="l"/>
                <a:tab pos="2800350" algn="l"/>
                <a:tab pos="3355340" algn="l"/>
                <a:tab pos="4298950" algn="l"/>
              </a:tabLst>
            </a:pP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Doli</a:t>
            </a:r>
            <a:r>
              <a:rPr sz="2400" b="1" spc="-5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y		Ba</a:t>
            </a:r>
            <a:r>
              <a:rPr sz="2400" b="1" spc="1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400" b="1" spc="-35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b="1" spc="-150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,	</a:t>
            </a:r>
            <a:r>
              <a:rPr sz="2400" b="1" spc="-2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oje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ó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dzt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a  l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b	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wiel</a:t>
            </a:r>
            <a:r>
              <a:rPr sz="2400" b="1" spc="-7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olskie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	o</a:t>
            </a:r>
            <a:r>
              <a:rPr sz="2400" b="1" spc="-4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z	są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4211383"/>
            <a:ext cx="6467475" cy="16402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80"/>
              </a:spcBef>
            </a:pP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zróżnicowane</a:t>
            </a:r>
            <a:r>
              <a:rPr sz="2400" b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tematycznie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c)</a:t>
            </a:r>
            <a:r>
              <a:rPr sz="2400" spc="3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Wykorzystanie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lokalnych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zasobów-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dotyczy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600075">
              <a:lnSpc>
                <a:spcPct val="100000"/>
              </a:lnSpc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Proszę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sprawdzić,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jak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jest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Państwa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umowie!!!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787679"/>
            <a:ext cx="6903084" cy="4720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FINANSOWANIE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TERMINY</a:t>
            </a:r>
            <a:endParaRPr sz="2200">
              <a:latin typeface="Calibri"/>
              <a:cs typeface="Calibri"/>
            </a:endParaRPr>
          </a:p>
          <a:p>
            <a:pPr marL="739775" algn="just">
              <a:lnSpc>
                <a:spcPct val="100000"/>
              </a:lnSpc>
              <a:spcBef>
                <a:spcPts val="530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Zasady</a:t>
            </a:r>
            <a:r>
              <a:rPr sz="2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finansowania</a:t>
            </a:r>
            <a:r>
              <a:rPr sz="22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termin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55600" algn="l"/>
              </a:tabLst>
            </a:pP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udziela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grant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wysokości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5444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zł 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(słownie: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pięć tysięcy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czterysta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czterdzieści cztery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złote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)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do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wysokości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80%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poniesionych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kosztów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kwalifikowalnych,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kosztów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udziału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ofercie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dostępnej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formie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on-line do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wysokości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100% 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poniesionych</a:t>
            </a:r>
            <a:r>
              <a:rPr sz="22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ten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sposób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kosztów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55600" algn="l"/>
              </a:tabLst>
            </a:pP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którym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zostanie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przekazany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grantobiorcy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dwóch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transzach:</a:t>
            </a:r>
            <a:endParaRPr sz="22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1)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pierwsza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w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wysokości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50%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wskazanej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kwoty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1 w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ciągu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14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dni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od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podpisania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tej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umowy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po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tym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zależności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posiadanych</a:t>
            </a:r>
            <a:r>
              <a:rPr sz="22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środków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42" y="0"/>
            <a:ext cx="7263765" cy="36474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5499735" algn="l"/>
              </a:tabLst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FINANSOWANIE</a:t>
            </a:r>
            <a:r>
              <a:rPr sz="22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TERMINY	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c.d.</a:t>
            </a:r>
            <a:endParaRPr sz="2200">
              <a:latin typeface="Calibri"/>
              <a:cs typeface="Calibri"/>
            </a:endParaRPr>
          </a:p>
          <a:p>
            <a:pPr marL="919480" algn="just">
              <a:lnSpc>
                <a:spcPct val="100000"/>
              </a:lnSpc>
              <a:spcBef>
                <a:spcPts val="530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Zasady</a:t>
            </a:r>
            <a:r>
              <a:rPr sz="2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finansowania</a:t>
            </a:r>
            <a:r>
              <a:rPr sz="22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termin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endParaRPr sz="2200">
              <a:latin typeface="Calibri"/>
              <a:cs typeface="Calibri"/>
            </a:endParaRPr>
          </a:p>
          <a:p>
            <a:pPr marL="469900" marR="7620" indent="-457834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2.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którym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zostanie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przekazany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grantobiorcy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dwóch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transzach:</a:t>
            </a:r>
            <a:endParaRPr sz="22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2)</a:t>
            </a:r>
            <a:r>
              <a:rPr sz="2200" spc="484" dirty="0">
                <a:solidFill>
                  <a:srgbClr val="0F243E"/>
                </a:solidFill>
                <a:latin typeface="Calibri"/>
                <a:cs typeface="Calibri"/>
              </a:rPr>
              <a:t> 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druga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wysokości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50%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wskazanej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kwoty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4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1 w ciągu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14 dni na wniosek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przesłany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drogą elektroniczną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adres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  <a:hlinkClick r:id="rId2"/>
              </a:rPr>
              <a:t>partnerstwo@nasza.barycz.pl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po</a:t>
            </a:r>
            <a:r>
              <a:rPr sz="2200" spc="4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osiągnięciu</a:t>
            </a:r>
            <a:r>
              <a:rPr sz="2200" spc="4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30%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wskaźników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określonych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§2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ust.3.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zweryfikuje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poziom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osiągnięcia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wskaźników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podstawie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monitoringu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serwisie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edukacja.barycz.pl.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6083" y="2564892"/>
            <a:ext cx="6118860" cy="3716020"/>
            <a:chOff x="2196083" y="2564892"/>
            <a:chExt cx="6118860" cy="3716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6083" y="3959352"/>
              <a:ext cx="6118860" cy="23210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4710" y="2564891"/>
              <a:ext cx="1313815" cy="2955290"/>
            </a:xfrm>
            <a:custGeom>
              <a:avLst/>
              <a:gdLst/>
              <a:ahLst/>
              <a:cxnLst/>
              <a:rect l="l" t="t" r="r" b="b"/>
              <a:pathLst>
                <a:path w="1313815" h="2955290">
                  <a:moveTo>
                    <a:pt x="1096391" y="102108"/>
                  </a:moveTo>
                  <a:lnTo>
                    <a:pt x="1096010" y="98552"/>
                  </a:lnTo>
                  <a:lnTo>
                    <a:pt x="1086866" y="8763"/>
                  </a:lnTo>
                  <a:lnTo>
                    <a:pt x="1085977" y="0"/>
                  </a:lnTo>
                  <a:lnTo>
                    <a:pt x="1005078" y="57277"/>
                  </a:lnTo>
                  <a:lnTo>
                    <a:pt x="1002284" y="59309"/>
                  </a:lnTo>
                  <a:lnTo>
                    <a:pt x="1001522" y="63246"/>
                  </a:lnTo>
                  <a:lnTo>
                    <a:pt x="1003554" y="66040"/>
                  </a:lnTo>
                  <a:lnTo>
                    <a:pt x="1005586" y="68961"/>
                  </a:lnTo>
                  <a:lnTo>
                    <a:pt x="1009523" y="69596"/>
                  </a:lnTo>
                  <a:lnTo>
                    <a:pt x="1012444" y="67564"/>
                  </a:lnTo>
                  <a:lnTo>
                    <a:pt x="1065314" y="30175"/>
                  </a:lnTo>
                  <a:lnTo>
                    <a:pt x="0" y="2373630"/>
                  </a:lnTo>
                  <a:lnTo>
                    <a:pt x="11684" y="2378837"/>
                  </a:lnTo>
                  <a:lnTo>
                    <a:pt x="1076820" y="35496"/>
                  </a:lnTo>
                  <a:lnTo>
                    <a:pt x="1083437" y="99822"/>
                  </a:lnTo>
                  <a:lnTo>
                    <a:pt x="1083691" y="103378"/>
                  </a:lnTo>
                  <a:lnTo>
                    <a:pt x="1086866" y="105918"/>
                  </a:lnTo>
                  <a:lnTo>
                    <a:pt x="1093851" y="105156"/>
                  </a:lnTo>
                  <a:lnTo>
                    <a:pt x="1096391" y="102108"/>
                  </a:lnTo>
                  <a:close/>
                </a:path>
                <a:path w="1313815" h="2955290">
                  <a:moveTo>
                    <a:pt x="1313688" y="101854"/>
                  </a:moveTo>
                  <a:lnTo>
                    <a:pt x="1303020" y="8890"/>
                  </a:lnTo>
                  <a:lnTo>
                    <a:pt x="1302004" y="0"/>
                  </a:lnTo>
                  <a:lnTo>
                    <a:pt x="1219073" y="60325"/>
                  </a:lnTo>
                  <a:lnTo>
                    <a:pt x="1218438" y="64262"/>
                  </a:lnTo>
                  <a:lnTo>
                    <a:pt x="1220470" y="67183"/>
                  </a:lnTo>
                  <a:lnTo>
                    <a:pt x="1222502" y="69977"/>
                  </a:lnTo>
                  <a:lnTo>
                    <a:pt x="1226439" y="70612"/>
                  </a:lnTo>
                  <a:lnTo>
                    <a:pt x="1229360" y="68580"/>
                  </a:lnTo>
                  <a:lnTo>
                    <a:pt x="1281595" y="30505"/>
                  </a:lnTo>
                  <a:lnTo>
                    <a:pt x="0" y="2949829"/>
                  </a:lnTo>
                  <a:lnTo>
                    <a:pt x="11684" y="2954909"/>
                  </a:lnTo>
                  <a:lnTo>
                    <a:pt x="1293291" y="35674"/>
                  </a:lnTo>
                  <a:lnTo>
                    <a:pt x="1300734" y="99822"/>
                  </a:lnTo>
                  <a:lnTo>
                    <a:pt x="1301115" y="103378"/>
                  </a:lnTo>
                  <a:lnTo>
                    <a:pt x="1304290" y="105918"/>
                  </a:lnTo>
                  <a:lnTo>
                    <a:pt x="1307719" y="105410"/>
                  </a:lnTo>
                  <a:lnTo>
                    <a:pt x="1311148" y="105029"/>
                  </a:lnTo>
                  <a:lnTo>
                    <a:pt x="1313688" y="10185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952" cy="20375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437" y="1567434"/>
            <a:ext cx="745426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Zakres </a:t>
            </a:r>
            <a:r>
              <a:rPr sz="2800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szkolenia: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Projekt 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grantowy</a:t>
            </a: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grant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Projekt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grantowy</a:t>
            </a:r>
            <a:r>
              <a:rPr sz="2800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EDU-</a:t>
            </a:r>
            <a:r>
              <a:rPr sz="2800" spc="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interesanci,</a:t>
            </a:r>
            <a:r>
              <a:rPr sz="2800" spc="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podział</a:t>
            </a:r>
            <a:r>
              <a:rPr sz="2800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44060"/>
                </a:solidFill>
                <a:latin typeface="Calibri"/>
                <a:cs typeface="Calibri"/>
              </a:rPr>
              <a:t>ról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Umowa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44060"/>
                </a:solidFill>
                <a:latin typeface="Calibri"/>
                <a:cs typeface="Calibri"/>
              </a:rPr>
              <a:t>o</a:t>
            </a:r>
            <a:r>
              <a:rPr sz="2800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powierzenie</a:t>
            </a:r>
            <a:r>
              <a:rPr sz="2800" spc="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grantu-</a:t>
            </a:r>
            <a:r>
              <a:rPr sz="2800" spc="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znaczenie,</a:t>
            </a:r>
            <a:r>
              <a:rPr sz="2800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244060"/>
                </a:solidFill>
                <a:latin typeface="Calibri"/>
                <a:cs typeface="Calibri"/>
              </a:rPr>
              <a:t>strony </a:t>
            </a:r>
            <a:r>
              <a:rPr sz="2800" spc="-6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244060"/>
                </a:solidFill>
                <a:latin typeface="Calibri"/>
                <a:cs typeface="Calibri"/>
              </a:rPr>
              <a:t>umowy,</a:t>
            </a:r>
            <a:r>
              <a:rPr sz="2800" spc="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ogólne</a:t>
            </a:r>
            <a:r>
              <a:rPr sz="2800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ostanowienia,</a:t>
            </a:r>
            <a:r>
              <a:rPr sz="2800" spc="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zabezpieczenie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Zobowiązania</a:t>
            </a:r>
            <a:r>
              <a:rPr sz="2800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grantobiorcy: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Cel,</a:t>
            </a:r>
            <a:r>
              <a:rPr sz="28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wskaźniki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Kryteria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Finansowanie</a:t>
            </a:r>
            <a:r>
              <a:rPr sz="2800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4406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terminy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Informowanie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68730" algn="l"/>
              </a:tabLst>
            </a:pP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Rozliczenie</a:t>
            </a:r>
            <a:endParaRPr sz="2800">
              <a:latin typeface="Calibri"/>
              <a:cs typeface="Calibri"/>
            </a:endParaRPr>
          </a:p>
          <a:p>
            <a:pPr marL="1268095" lvl="1" indent="-534035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800" spc="-30" dirty="0">
                <a:solidFill>
                  <a:srgbClr val="244060"/>
                </a:solidFill>
                <a:latin typeface="Calibri"/>
                <a:cs typeface="Calibri"/>
              </a:rPr>
              <a:t>Trwałość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44060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monitoring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942" y="32385"/>
            <a:ext cx="4977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4700" algn="l"/>
              </a:tabLst>
            </a:pP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ob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wi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ą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ani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20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F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NANS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b="1" spc="-10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ANIE</a:t>
            </a:r>
            <a:r>
              <a:rPr sz="20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TE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MINY	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0122" y="1175765"/>
            <a:ext cx="594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Zasady finansowania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i</a:t>
            </a:r>
            <a:r>
              <a:rPr sz="24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termin realizacji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2942" y="1614678"/>
            <a:ext cx="2973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85595" algn="l"/>
                <a:tab pos="185229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3.	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Środki	finansowe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achunek	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an</a:t>
            </a:r>
            <a:r>
              <a:rPr sz="2400" spc="-8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7085" y="1614678"/>
            <a:ext cx="3355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  <a:tabLst>
                <a:tab pos="1306195" algn="l"/>
                <a:tab pos="1859914" algn="l"/>
                <a:tab pos="2254250" algn="l"/>
                <a:tab pos="3037840" algn="l"/>
              </a:tabLst>
            </a:pPr>
            <a:r>
              <a:rPr sz="2400" spc="-5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aną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pr</a:t>
            </a: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ane	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na 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nt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obi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cy	o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num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er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2942" y="2278237"/>
            <a:ext cx="6820534" cy="28587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35"/>
              </a:spcBef>
            </a:pP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…………………………………………</a:t>
            </a:r>
            <a:endParaRPr sz="2400">
              <a:latin typeface="Calibri"/>
              <a:cs typeface="Calibri"/>
            </a:endParaRPr>
          </a:p>
          <a:p>
            <a:pPr marL="355600" marR="281940" indent="-342900" algn="just">
              <a:lnSpc>
                <a:spcPct val="100000"/>
              </a:lnSpc>
              <a:spcBef>
                <a:spcPts val="725"/>
              </a:spcBef>
            </a:pPr>
            <a:r>
              <a:rPr sz="3200" spc="-10" dirty="0"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4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Zł</a:t>
            </a:r>
            <a:r>
              <a:rPr sz="3200" spc="-40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ż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    </a:t>
            </a:r>
            <a:r>
              <a:rPr sz="3200" spc="3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wnios</a:t>
            </a:r>
            <a:r>
              <a:rPr sz="3200" spc="-4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u    </a:t>
            </a:r>
            <a:r>
              <a:rPr sz="3200" spc="3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    </a:t>
            </a:r>
            <a:r>
              <a:rPr sz="3200" spc="33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z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ic</a:t>
            </a:r>
            <a:r>
              <a:rPr sz="3200" spc="-9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enie  </a:t>
            </a:r>
            <a:r>
              <a:rPr sz="3200" spc="-15" dirty="0">
                <a:latin typeface="Calibri"/>
                <a:cs typeface="Calibri"/>
              </a:rPr>
              <a:t>grantu, 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10" dirty="0">
                <a:latin typeface="Calibri"/>
                <a:cs typeface="Calibri"/>
              </a:rPr>
              <a:t>którym mowa </a:t>
            </a:r>
            <a:r>
              <a:rPr sz="3200" dirty="0">
                <a:latin typeface="Calibri"/>
                <a:cs typeface="Calibri"/>
              </a:rPr>
              <a:t>w §6 </a:t>
            </a:r>
            <a:r>
              <a:rPr sz="3200" spc="-5" dirty="0">
                <a:latin typeface="Calibri"/>
                <a:cs typeface="Calibri"/>
              </a:rPr>
              <a:t>nastąpi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dn.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30.06.2022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95" dirty="0">
                <a:latin typeface="Calibri"/>
                <a:cs typeface="Calibri"/>
              </a:rPr>
              <a:t>r.</a:t>
            </a:r>
            <a:r>
              <a:rPr sz="2400" spc="-9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092200">
              <a:lnSpc>
                <a:spcPct val="100000"/>
              </a:lnSpc>
              <a:spcBef>
                <a:spcPts val="88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Nr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konta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stowarzyszenia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(grantobiorcy)!</a:t>
            </a:r>
            <a:endParaRPr sz="2400">
              <a:latin typeface="Calibri"/>
              <a:cs typeface="Calibri"/>
            </a:endParaRPr>
          </a:p>
          <a:p>
            <a:pPr marL="10922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konieczności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tworzenia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nowego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konta!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32385"/>
            <a:ext cx="6325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INFORMOWANIE</a:t>
            </a:r>
            <a:r>
              <a:rPr sz="22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 DOFINANSOWANIU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8670" y="437464"/>
            <a:ext cx="6608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libri"/>
                <a:cs typeface="Calibri"/>
              </a:rPr>
              <a:t>1.</a:t>
            </a:r>
            <a:r>
              <a:rPr sz="2400" b="0" spc="32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Grantobiorca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jest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w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szczególności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zobowiązany</a:t>
            </a:r>
            <a:r>
              <a:rPr sz="2400" b="0" spc="-5" dirty="0">
                <a:latin typeface="Calibri"/>
                <a:cs typeface="Calibri"/>
              </a:rPr>
              <a:t> do: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8670" y="877061"/>
            <a:ext cx="70027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8)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Realizacji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działań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informacyjnych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promocyjnych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ramach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grantu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zgodnie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Księgą wizualizacji znaku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PROW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lata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2014-2020.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Stosowania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wzorów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6146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materiałów	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udostępnionych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LGD,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które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oprócz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logotypów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opisów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zgodnych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Księgą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wizualizacji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muszą </a:t>
            </a:r>
            <a:r>
              <a:rPr sz="2400" spc="-5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zawierać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logo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LGD</a:t>
            </a:r>
            <a:r>
              <a:rPr sz="24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„Partnerstwo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dla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Doliny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Baryczy”.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Dodatkowo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można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zamieścić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inne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logotypy,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tym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Leader,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grantobiorcy,</a:t>
            </a:r>
            <a:r>
              <a:rPr sz="24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Zarządu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Województwa.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3933444"/>
            <a:ext cx="84277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32385"/>
            <a:ext cx="68440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Zobowiązania-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INFORMOWANIE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DOFINANSOWANIU</a:t>
            </a:r>
            <a:r>
              <a:rPr sz="2200" b="1" spc="2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8670" y="437464"/>
            <a:ext cx="68827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DRUK </a:t>
            </a:r>
            <a:r>
              <a:rPr sz="2400" b="0" spc="-20" dirty="0">
                <a:solidFill>
                  <a:srgbClr val="FF0000"/>
                </a:solidFill>
                <a:latin typeface="Calibri"/>
                <a:cs typeface="Calibri"/>
              </a:rPr>
              <a:t>ZGODY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RODZICÓW-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informacja, 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zebranie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opinii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(ewaluacja)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1269491"/>
            <a:ext cx="8779764" cy="55885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788" y="32385"/>
            <a:ext cx="6843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Zobowiązania-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INFORMOWANIE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 </a:t>
            </a:r>
            <a:r>
              <a:rPr sz="2200" b="1" spc="-15" dirty="0">
                <a:latin typeface="Calibri"/>
                <a:cs typeface="Calibri"/>
              </a:rPr>
              <a:t>DOFINANSOWANIU</a:t>
            </a:r>
            <a:r>
              <a:rPr sz="2200" b="1" spc="2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437464"/>
            <a:ext cx="6549390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DRUK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FF0000"/>
                </a:solidFill>
                <a:latin typeface="Calibri"/>
                <a:cs typeface="Calibri"/>
              </a:rPr>
              <a:t>ZGODY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 RODZICÓW-</a:t>
            </a:r>
            <a:r>
              <a:rPr sz="2400" b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element</a:t>
            </a:r>
            <a:r>
              <a:rPr sz="2400" b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„nagrody”</a:t>
            </a:r>
            <a:r>
              <a:rPr sz="2400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FF0000"/>
                </a:solidFill>
                <a:latin typeface="Calibri"/>
                <a:cs typeface="Calibri"/>
              </a:rPr>
              <a:t>jako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narzędzie</a:t>
            </a:r>
            <a:r>
              <a:rPr sz="2400" b="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zachęty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1341119"/>
            <a:ext cx="5638800" cy="52562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31339">
              <a:lnSpc>
                <a:spcPct val="100000"/>
              </a:lnSpc>
              <a:spcBef>
                <a:spcPts val="600"/>
              </a:spcBef>
            </a:pPr>
            <a:r>
              <a:rPr sz="2200" spc="-10" dirty="0">
                <a:solidFill>
                  <a:srgbClr val="000000"/>
                </a:solidFill>
              </a:rPr>
              <a:t>Zobowiązania-</a:t>
            </a:r>
            <a:r>
              <a:rPr sz="2200" spc="35" dirty="0">
                <a:solidFill>
                  <a:srgbClr val="000000"/>
                </a:solidFill>
              </a:rPr>
              <a:t> </a:t>
            </a:r>
            <a:r>
              <a:rPr sz="2200" spc="-15" dirty="0">
                <a:solidFill>
                  <a:srgbClr val="000000"/>
                </a:solidFill>
              </a:rPr>
              <a:t>INFORMOWANIE</a:t>
            </a:r>
            <a:r>
              <a:rPr sz="2200" spc="2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O</a:t>
            </a:r>
            <a:r>
              <a:rPr sz="2200" spc="-10" dirty="0">
                <a:solidFill>
                  <a:srgbClr val="000000"/>
                </a:solidFill>
              </a:rPr>
              <a:t> </a:t>
            </a:r>
            <a:r>
              <a:rPr sz="2200" spc="-15" dirty="0">
                <a:solidFill>
                  <a:srgbClr val="000000"/>
                </a:solidFill>
              </a:rPr>
              <a:t>DOFINANSOWANIU</a:t>
            </a:r>
            <a:r>
              <a:rPr sz="2200" spc="29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c.d.</a:t>
            </a:r>
            <a:endParaRPr sz="2200"/>
          </a:p>
          <a:p>
            <a:pPr marL="1831339">
              <a:lnSpc>
                <a:spcPct val="100000"/>
              </a:lnSpc>
              <a:spcBef>
                <a:spcPts val="555"/>
              </a:spcBef>
            </a:pP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"/>
                <a:cs typeface="Calibri"/>
              </a:rPr>
              <a:t>DRUK </a:t>
            </a:r>
            <a:r>
              <a:rPr sz="2400" b="0" spc="-20" dirty="0">
                <a:solidFill>
                  <a:srgbClr val="FF0000"/>
                </a:solidFill>
                <a:latin typeface="Calibri"/>
                <a:cs typeface="Calibri"/>
              </a:rPr>
              <a:t>ZGODY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RODZICÓW-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formalności </a:t>
            </a:r>
            <a:r>
              <a:rPr sz="2400" b="0" spc="-15" dirty="0">
                <a:solidFill>
                  <a:srgbClr val="FF0000"/>
                </a:solidFill>
                <a:latin typeface="Calibri"/>
                <a:cs typeface="Calibri"/>
              </a:rPr>
              <a:t>przed</a:t>
            </a:r>
            <a:r>
              <a:rPr sz="2400" b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wyjazdem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455" y="774191"/>
            <a:ext cx="8435340" cy="6010910"/>
            <a:chOff x="600455" y="774191"/>
            <a:chExt cx="8435340" cy="6010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79" y="774191"/>
              <a:ext cx="8433816" cy="2857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" y="3557014"/>
              <a:ext cx="8404860" cy="3227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2860" y="440817"/>
            <a:ext cx="3245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1585" y="1266520"/>
            <a:ext cx="4580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Zobowiązania</a:t>
            </a:r>
            <a:r>
              <a:rPr sz="3200" spc="-90" dirty="0"/>
              <a:t> </a:t>
            </a:r>
            <a:r>
              <a:rPr sz="3200" spc="-15" dirty="0"/>
              <a:t>grantobiorcy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562860" y="1852422"/>
            <a:ext cx="603758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F243E"/>
                </a:solidFill>
                <a:latin typeface="Calibri"/>
                <a:cs typeface="Calibri"/>
              </a:rPr>
              <a:t>1.Grantobiorca </a:t>
            </a:r>
            <a:r>
              <a:rPr sz="3200" spc="-15" dirty="0">
                <a:solidFill>
                  <a:srgbClr val="0F243E"/>
                </a:solidFill>
                <a:latin typeface="Calibri"/>
                <a:cs typeface="Calibri"/>
              </a:rPr>
              <a:t>jest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3200" spc="-20" dirty="0">
                <a:solidFill>
                  <a:srgbClr val="0F243E"/>
                </a:solidFill>
                <a:latin typeface="Calibri"/>
                <a:cs typeface="Calibri"/>
              </a:rPr>
              <a:t>szczególności </a:t>
            </a:r>
            <a:r>
              <a:rPr sz="3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3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do: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F243E"/>
                </a:solidFill>
                <a:latin typeface="Calibri"/>
                <a:cs typeface="Calibri"/>
              </a:rPr>
              <a:t>3)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F243E"/>
                </a:solidFill>
                <a:latin typeface="Calibri"/>
                <a:cs typeface="Calibri"/>
              </a:rPr>
              <a:t>Złożenia</a:t>
            </a:r>
            <a:r>
              <a:rPr sz="3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F243E"/>
                </a:solidFill>
                <a:latin typeface="Calibri"/>
                <a:cs typeface="Calibri"/>
              </a:rPr>
              <a:t>wniosku</a:t>
            </a:r>
            <a:r>
              <a:rPr sz="3200" b="1"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z="3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F243E"/>
                </a:solidFill>
                <a:latin typeface="Calibri"/>
                <a:cs typeface="Calibri"/>
              </a:rPr>
              <a:t>rozliczenie </a:t>
            </a:r>
            <a:r>
              <a:rPr sz="3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F243E"/>
                </a:solidFill>
                <a:latin typeface="Calibri"/>
                <a:cs typeface="Calibri"/>
              </a:rPr>
              <a:t>grantu</a:t>
            </a:r>
            <a:r>
              <a:rPr sz="32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F243E"/>
                </a:solidFill>
                <a:latin typeface="Calibri"/>
                <a:cs typeface="Calibri"/>
              </a:rPr>
              <a:t>wraz</a:t>
            </a:r>
            <a:r>
              <a:rPr sz="32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32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F243E"/>
                </a:solidFill>
                <a:latin typeface="Calibri"/>
                <a:cs typeface="Calibri"/>
              </a:rPr>
              <a:t>sprawozdaniem </a:t>
            </a:r>
            <a:r>
              <a:rPr sz="3200" b="1" spc="-7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F243E"/>
                </a:solidFill>
                <a:latin typeface="Calibri"/>
                <a:cs typeface="Calibri"/>
              </a:rPr>
              <a:t>końcowym</a:t>
            </a:r>
            <a:r>
              <a:rPr sz="3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3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3200" spc="7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F243E"/>
                </a:solidFill>
                <a:latin typeface="Calibri"/>
                <a:cs typeface="Calibri"/>
              </a:rPr>
              <a:t>określonym </a:t>
            </a:r>
            <a:r>
              <a:rPr sz="3200" spc="-7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3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§2</a:t>
            </a:r>
            <a:r>
              <a:rPr sz="3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3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4</a:t>
            </a:r>
            <a:r>
              <a:rPr sz="3200" spc="7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3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F243E"/>
                </a:solidFill>
                <a:latin typeface="Calibri"/>
                <a:cs typeface="Calibri"/>
              </a:rPr>
              <a:t>(do 30.06.2022)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651" y="31838"/>
            <a:ext cx="7164705" cy="438594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22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c.d.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Dokumentowanie</a:t>
            </a:r>
            <a:r>
              <a:rPr sz="2200" b="1" spc="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sposób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2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endParaRPr sz="22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42265" algn="l"/>
                <a:tab pos="355600" algn="l"/>
              </a:tabLst>
            </a:pP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Koszty</a:t>
            </a:r>
            <a:r>
              <a:rPr sz="22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kwalifikowalne</a:t>
            </a:r>
            <a:r>
              <a:rPr sz="2200" spc="3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muszą</a:t>
            </a:r>
            <a:r>
              <a:rPr sz="2200" spc="3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zostać</a:t>
            </a:r>
            <a:r>
              <a:rPr sz="2200" spc="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poniesione</a:t>
            </a:r>
            <a:r>
              <a:rPr sz="2200" spc="3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spc="3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opłacone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2200" b="1" spc="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2200" b="1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zawarcia</a:t>
            </a:r>
            <a:r>
              <a:rPr sz="2200" b="1" spc="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200" b="1" spc="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200" b="1" spc="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terminu</a:t>
            </a:r>
            <a:r>
              <a:rPr sz="2200" b="1" spc="8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wskazanego</a:t>
            </a:r>
            <a:r>
              <a:rPr sz="2200" b="1" spc="8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§3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4.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(do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30.06.2022)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25"/>
              </a:spcBef>
              <a:buAutoNum type="arabicPeriod" startAt="2"/>
              <a:tabLst>
                <a:tab pos="355600" algn="l"/>
              </a:tabLst>
            </a:pP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Grantobiorca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musi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gromadzić odpowiednią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dokumentację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tj.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oferty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szkoleń,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dokumenty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księgowe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wraz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drugostronnymi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opisami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oraz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dowody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zapłaty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Oryginały </a:t>
            </a:r>
            <a:r>
              <a:rPr sz="2200" spc="-48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dokumentów</a:t>
            </a:r>
            <a:r>
              <a:rPr sz="22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przechowywane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są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siedzibie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Grantobiorcy.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355600" algn="l"/>
              </a:tabLst>
            </a:pP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musi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prowadzić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bieżąco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zestawienie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dokumentów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księgowych </a:t>
            </a:r>
            <a:r>
              <a:rPr sz="2200" b="1" spc="-20" dirty="0">
                <a:solidFill>
                  <a:srgbClr val="0F243E"/>
                </a:solidFill>
                <a:latin typeface="Calibri"/>
                <a:cs typeface="Calibri"/>
              </a:rPr>
              <a:t>związanych</a:t>
            </a:r>
            <a:r>
              <a:rPr sz="2200" b="1" spc="4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realizacją zadania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w serwisie</a:t>
            </a:r>
            <a:r>
              <a:rPr sz="22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edukacja.barycz.pl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3294" y="6107684"/>
            <a:ext cx="456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-&gt;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instrukcja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dla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szkoły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(nauczyciela)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grantobiorcy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42" y="32385"/>
            <a:ext cx="372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642" y="437464"/>
            <a:ext cx="6042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b="0" spc="-5" dirty="0">
                <a:latin typeface="Calibri"/>
                <a:cs typeface="Calibri"/>
              </a:rPr>
              <a:t>5.	</a:t>
            </a:r>
            <a:r>
              <a:rPr sz="2400" b="0" spc="-20" dirty="0">
                <a:latin typeface="Calibri"/>
                <a:cs typeface="Calibri"/>
              </a:rPr>
              <a:t>Pełny</a:t>
            </a:r>
            <a:r>
              <a:rPr sz="2400" b="0" spc="-5" dirty="0">
                <a:latin typeface="Calibri"/>
                <a:cs typeface="Calibri"/>
              </a:rPr>
              <a:t> monitoring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dirty="0"/>
              <a:t>obejmuje</a:t>
            </a:r>
            <a:r>
              <a:rPr sz="2400" spc="-30" dirty="0"/>
              <a:t> </a:t>
            </a:r>
            <a:r>
              <a:rPr sz="2400" spc="-15" dirty="0"/>
              <a:t>także</a:t>
            </a:r>
            <a:r>
              <a:rPr sz="2400" spc="-25" dirty="0"/>
              <a:t> </a:t>
            </a:r>
            <a:r>
              <a:rPr sz="2400" spc="-10" dirty="0"/>
              <a:t>załączenie</a:t>
            </a:r>
            <a:r>
              <a:rPr sz="2400" b="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642" y="877061"/>
            <a:ext cx="704342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6235" algn="l"/>
              </a:tabLst>
            </a:pP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oferty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ośrodka/ścieżki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edukacyjnej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formie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zrzutu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ekranu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etapie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wyboru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szkolenia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serwisu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edukacja.barycz.pl</a:t>
            </a:r>
            <a:endParaRPr sz="2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356235" algn="l"/>
              </a:tabLst>
            </a:pP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potwierdzenie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udziału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ofercie przez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ośrodek</a:t>
            </a:r>
            <a:endParaRPr sz="24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356235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skanu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zestawienie dokumentów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finansowych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wraz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drugostronnym</a:t>
            </a:r>
            <a:r>
              <a:rPr sz="24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opisem</a:t>
            </a:r>
            <a:r>
              <a:rPr sz="2400" spc="2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sporządzonym</a:t>
            </a:r>
            <a:r>
              <a:rPr sz="2400" spc="3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wg</a:t>
            </a:r>
            <a:r>
              <a:rPr sz="2400" spc="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wzoru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6626" y="3218434"/>
            <a:ext cx="1037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pr</a:t>
            </a:r>
            <a:r>
              <a:rPr sz="2400" spc="-5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załącza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0982" y="3218434"/>
            <a:ext cx="3314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  <a:tabLst>
                <a:tab pos="805180" algn="l"/>
                <a:tab pos="1045844" algn="l"/>
                <a:tab pos="3083560" algn="l"/>
              </a:tabLst>
            </a:pP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GD		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	w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się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3940" y="3584194"/>
            <a:ext cx="149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dokumentu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5797" y="3218434"/>
            <a:ext cx="2024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udo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ępni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ne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o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monitoringu,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finansowego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2" y="4388561"/>
            <a:ext cx="2784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1501775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)	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anu	d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odów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5473" y="4388561"/>
            <a:ext cx="3949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2162810" algn="l"/>
              </a:tabLst>
            </a:pP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zapłaty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(np.:	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potwierdzenie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5797" y="4755007"/>
            <a:ext cx="3578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przelewu,</a:t>
            </a:r>
            <a:r>
              <a:rPr sz="2400" spc="3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wyciąg</a:t>
            </a:r>
            <a:r>
              <a:rPr sz="2400" spc="3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bankowy),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1379" y="4755007"/>
            <a:ext cx="292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spc="3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2400" spc="3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transakcji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8431" y="5120766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na	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dokumencie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5797" y="5486196"/>
            <a:ext cx="3092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6085" algn="l"/>
              </a:tabLst>
            </a:pP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go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	</a:t>
            </a:r>
            <a:r>
              <a:rPr sz="2400" spc="15" dirty="0">
                <a:solidFill>
                  <a:srgbClr val="0F243E"/>
                </a:solidFill>
                <a:latin typeface="Calibri"/>
                <a:cs typeface="Calibri"/>
              </a:rPr>
              <a:t>„</a:t>
            </a:r>
            <a:r>
              <a:rPr sz="2400" spc="-5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ap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ł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5797" y="5120766"/>
            <a:ext cx="4585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0620" algn="l"/>
                <a:tab pos="308483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bezgotówkowych	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lub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adnotację</a:t>
            </a:r>
            <a:endParaRPr sz="2400">
              <a:latin typeface="Calibri"/>
              <a:cs typeface="Calibri"/>
            </a:endParaRPr>
          </a:p>
          <a:p>
            <a:pPr marL="3383915">
              <a:lnSpc>
                <a:spcPct val="100000"/>
              </a:lnSpc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gotówką”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4088" y="5486196"/>
            <a:ext cx="18345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	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5797" y="5852566"/>
            <a:ext cx="407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kosztów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opłacanych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gotówkowo.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32385"/>
            <a:ext cx="372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905" y="437464"/>
            <a:ext cx="71913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6.</a:t>
            </a:r>
            <a:r>
              <a:rPr sz="2400" dirty="0"/>
              <a:t> </a:t>
            </a:r>
            <a:r>
              <a:rPr sz="2400" spc="-20" dirty="0"/>
              <a:t>Poszczególne</a:t>
            </a:r>
            <a:r>
              <a:rPr sz="2400" spc="-15" dirty="0"/>
              <a:t> </a:t>
            </a:r>
            <a:r>
              <a:rPr sz="2400" spc="-10" dirty="0"/>
              <a:t>monitoringi</a:t>
            </a:r>
            <a:r>
              <a:rPr sz="2400" spc="-5" dirty="0"/>
              <a:t> </a:t>
            </a:r>
            <a:r>
              <a:rPr sz="2400" spc="-25" dirty="0"/>
              <a:t>ze</a:t>
            </a:r>
            <a:r>
              <a:rPr sz="2400" spc="-20" dirty="0"/>
              <a:t> </a:t>
            </a:r>
            <a:r>
              <a:rPr sz="2400" spc="-15" dirty="0"/>
              <a:t>szkoleń</a:t>
            </a:r>
            <a:r>
              <a:rPr sz="2400" spc="515" dirty="0"/>
              <a:t> </a:t>
            </a:r>
            <a:r>
              <a:rPr sz="2400" dirty="0"/>
              <a:t>w</a:t>
            </a:r>
            <a:r>
              <a:rPr sz="2400" spc="545" dirty="0"/>
              <a:t> </a:t>
            </a:r>
            <a:r>
              <a:rPr sz="2400" spc="-15" dirty="0"/>
              <a:t>ramach </a:t>
            </a:r>
            <a:r>
              <a:rPr sz="2400" spc="-10" dirty="0"/>
              <a:t> zadania </a:t>
            </a:r>
            <a:r>
              <a:rPr sz="2400" dirty="0"/>
              <a:t>składające się </a:t>
            </a:r>
            <a:r>
              <a:rPr sz="2400" spc="-10" dirty="0"/>
              <a:t>na </a:t>
            </a:r>
            <a:r>
              <a:rPr sz="2400" spc="-15" dirty="0"/>
              <a:t>raport </a:t>
            </a:r>
            <a:r>
              <a:rPr sz="2400" dirty="0"/>
              <a:t>będący </a:t>
            </a:r>
            <a:r>
              <a:rPr sz="2400" spc="-10" dirty="0"/>
              <a:t>jednocześnie </a:t>
            </a:r>
            <a:r>
              <a:rPr sz="2400" spc="-530" dirty="0"/>
              <a:t> </a:t>
            </a:r>
            <a:r>
              <a:rPr sz="2400" spc="-15" dirty="0"/>
              <a:t>sprawozdaniem </a:t>
            </a:r>
            <a:r>
              <a:rPr sz="2400" spc="-10" dirty="0"/>
              <a:t>końcowym.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914905" y="1608582"/>
            <a:ext cx="7192009" cy="511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355600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Prawidłowo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realizowany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monitoring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będzie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stanowił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podstawę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wypłacenia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II-ej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transzy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grantu,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której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mowa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 §3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pkt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2.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(w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systemie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sprawdzimy,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po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złożeniu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wniosku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wypłatę II-ej 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transzy,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czy osiągnięto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30%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wskaźników)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AutoNum type="arabicPeriod" startAt="7"/>
              <a:tabLst>
                <a:tab pos="35560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zobowiązuje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się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prowadzić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400" spc="5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przesyłać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dokumentację zdjęciową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realizacji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co najmniej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jednego szkolenia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ramach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zadania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tj.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zamieszczenia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profilu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fb/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Edukacja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dla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Doliny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 Baryczy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zamieszczenia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linku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do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relacji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400" spc="5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monitoringu</a:t>
            </a:r>
            <a:r>
              <a:rPr sz="2400" spc="5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wyjazdu.</a:t>
            </a:r>
            <a:endParaRPr sz="2400">
              <a:latin typeface="Calibri"/>
              <a:cs typeface="Calibri"/>
            </a:endParaRPr>
          </a:p>
          <a:p>
            <a:pPr marL="2100580">
              <a:lnSpc>
                <a:spcPct val="100000"/>
              </a:lnSpc>
              <a:spcBef>
                <a:spcPts val="203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dla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szkoły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(nauczyciela)</a:t>
            </a:r>
            <a:endParaRPr sz="2400">
              <a:latin typeface="Calibri"/>
              <a:cs typeface="Calibri"/>
            </a:endParaRPr>
          </a:p>
          <a:p>
            <a:pPr marL="210058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grantobiorcy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633" y="32385"/>
            <a:ext cx="372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Zobowiązania-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ROZLICZENIE</a:t>
            </a:r>
            <a:r>
              <a:rPr sz="2200" b="1" spc="-5" dirty="0">
                <a:latin typeface="Calibri"/>
                <a:cs typeface="Calibri"/>
              </a:rPr>
              <a:t> 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810" y="434416"/>
            <a:ext cx="221932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5" dirty="0">
                <a:solidFill>
                  <a:srgbClr val="000000"/>
                </a:solidFill>
              </a:rPr>
              <a:t>Rozliczenie</a:t>
            </a:r>
            <a:r>
              <a:rPr sz="2300" spc="-35" dirty="0">
                <a:solidFill>
                  <a:srgbClr val="000000"/>
                </a:solidFill>
              </a:rPr>
              <a:t> </a:t>
            </a:r>
            <a:r>
              <a:rPr sz="2300" spc="-10" dirty="0">
                <a:solidFill>
                  <a:srgbClr val="000000"/>
                </a:solidFill>
              </a:rPr>
              <a:t>grantu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770633" y="855726"/>
            <a:ext cx="7336790" cy="514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Grantobiorca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terminie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określonym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§3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ust.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4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złoży 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wniosek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rozliczenie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grantu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wraz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ze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sprawozdaniem 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końcowym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(do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30.06.2022)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355600" algn="l"/>
              </a:tabLst>
            </a:pPr>
            <a:r>
              <a:rPr sz="2300" b="1" spc="-10" dirty="0">
                <a:latin typeface="Calibri"/>
                <a:cs typeface="Calibri"/>
              </a:rPr>
              <a:t>Wniosek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rozliczenie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grantu</a:t>
            </a:r>
            <a:r>
              <a:rPr sz="2300" b="1" spc="-10" dirty="0">
                <a:latin typeface="Calibri"/>
                <a:cs typeface="Calibri"/>
              </a:rPr>
              <a:t> składany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jest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w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formie 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pisemnej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za </a:t>
            </a:r>
            <a:r>
              <a:rPr sz="2300" spc="-5" dirty="0">
                <a:latin typeface="Calibri"/>
                <a:cs typeface="Calibri"/>
              </a:rPr>
              <a:t>pośrednictwem poczty </a:t>
            </a:r>
            <a:r>
              <a:rPr sz="2300" spc="-10" dirty="0">
                <a:latin typeface="Calibri"/>
                <a:cs typeface="Calibri"/>
              </a:rPr>
              <a:t>(liczy </a:t>
            </a:r>
            <a:r>
              <a:rPr sz="2300" spc="-5" dirty="0">
                <a:latin typeface="Calibri"/>
                <a:cs typeface="Calibri"/>
              </a:rPr>
              <a:t>się </a:t>
            </a:r>
            <a:r>
              <a:rPr sz="2300" spc="-15" dirty="0">
                <a:latin typeface="Calibri"/>
                <a:cs typeface="Calibri"/>
              </a:rPr>
              <a:t>data </a:t>
            </a:r>
            <a:r>
              <a:rPr sz="2300" spc="-5" dirty="0">
                <a:latin typeface="Calibri"/>
                <a:cs typeface="Calibri"/>
              </a:rPr>
              <a:t>nadania)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lub w </a:t>
            </a:r>
            <a:r>
              <a:rPr sz="2300" spc="-5" dirty="0">
                <a:latin typeface="Calibri"/>
                <a:cs typeface="Calibri"/>
              </a:rPr>
              <a:t>siedzibie </a:t>
            </a:r>
            <a:r>
              <a:rPr sz="2300" spc="-15" dirty="0">
                <a:latin typeface="Calibri"/>
                <a:cs typeface="Calibri"/>
              </a:rPr>
              <a:t>LGD </a:t>
            </a:r>
            <a:r>
              <a:rPr sz="2300" spc="-10" dirty="0">
                <a:latin typeface="Calibri"/>
                <a:cs typeface="Calibri"/>
              </a:rPr>
              <a:t>(liczy </a:t>
            </a:r>
            <a:r>
              <a:rPr sz="2300" spc="-5" dirty="0">
                <a:latin typeface="Calibri"/>
                <a:cs typeface="Calibri"/>
              </a:rPr>
              <a:t>się </a:t>
            </a:r>
            <a:r>
              <a:rPr sz="2300" spc="-15" dirty="0">
                <a:latin typeface="Calibri"/>
                <a:cs typeface="Calibri"/>
              </a:rPr>
              <a:t>data </a:t>
            </a:r>
            <a:r>
              <a:rPr sz="2300" spc="-10" dirty="0">
                <a:latin typeface="Calibri"/>
                <a:cs typeface="Calibri"/>
              </a:rPr>
              <a:t>dostarczenia).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(wniosek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wygenerujesz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w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aplikacji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grantobiorca)</a:t>
            </a:r>
            <a:endParaRPr sz="23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5600" algn="l"/>
              </a:tabLst>
            </a:pPr>
            <a:r>
              <a:rPr sz="2300" b="1" spc="-15" dirty="0">
                <a:latin typeface="Calibri"/>
                <a:cs typeface="Calibri"/>
              </a:rPr>
              <a:t>Sprawozdanie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końcowe,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dokumenty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księgowe,</a:t>
            </a:r>
            <a:r>
              <a:rPr sz="2300" b="1" spc="-5" dirty="0">
                <a:latin typeface="Calibri"/>
                <a:cs typeface="Calibri"/>
              </a:rPr>
              <a:t> dowody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zapłaty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przekazywane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są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poprzez</a:t>
            </a:r>
            <a:r>
              <a:rPr sz="2300" b="1" spc="-5" dirty="0">
                <a:latin typeface="Calibri"/>
                <a:cs typeface="Calibri"/>
              </a:rPr>
              <a:t> serwis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edukacja.barycz.pl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5600" algn="l"/>
              </a:tabLst>
            </a:pPr>
            <a:r>
              <a:rPr sz="2300" b="1" spc="-20" dirty="0">
                <a:latin typeface="Calibri"/>
                <a:cs typeface="Calibri"/>
              </a:rPr>
              <a:t>LGD </a:t>
            </a:r>
            <a:r>
              <a:rPr sz="2300" b="1" spc="-5" dirty="0">
                <a:latin typeface="Calibri"/>
                <a:cs typeface="Calibri"/>
              </a:rPr>
              <a:t>weryfikuje wniosek </a:t>
            </a:r>
            <a:r>
              <a:rPr sz="2300" b="1" dirty="0">
                <a:latin typeface="Calibri"/>
                <a:cs typeface="Calibri"/>
              </a:rPr>
              <a:t>o </a:t>
            </a:r>
            <a:r>
              <a:rPr sz="2300" b="1" spc="-15" dirty="0">
                <a:latin typeface="Calibri"/>
                <a:cs typeface="Calibri"/>
              </a:rPr>
              <a:t>rozliczenie grantu </a:t>
            </a:r>
            <a:r>
              <a:rPr sz="2300" dirty="0">
                <a:latin typeface="Calibri"/>
                <a:cs typeface="Calibri"/>
              </a:rPr>
              <a:t>w </a:t>
            </a:r>
            <a:r>
              <a:rPr sz="2300" spc="-5" dirty="0">
                <a:latin typeface="Calibri"/>
                <a:cs typeface="Calibri"/>
              </a:rPr>
              <a:t>terminie </a:t>
            </a:r>
            <a:r>
              <a:rPr sz="2300" dirty="0">
                <a:latin typeface="Calibri"/>
                <a:cs typeface="Calibri"/>
              </a:rPr>
              <a:t>i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zgodnie </a:t>
            </a:r>
            <a:r>
              <a:rPr sz="2300" dirty="0">
                <a:latin typeface="Calibri"/>
                <a:cs typeface="Calibri"/>
              </a:rPr>
              <a:t>z trybem </a:t>
            </a:r>
            <a:r>
              <a:rPr sz="2300" spc="-10" dirty="0">
                <a:latin typeface="Calibri"/>
                <a:cs typeface="Calibri"/>
              </a:rPr>
              <a:t>określonym </a:t>
            </a:r>
            <a:r>
              <a:rPr sz="2300" dirty="0">
                <a:latin typeface="Calibri"/>
                <a:cs typeface="Calibri"/>
              </a:rPr>
              <a:t>w </a:t>
            </a:r>
            <a:r>
              <a:rPr sz="2300" spc="-10" dirty="0">
                <a:latin typeface="Calibri"/>
                <a:cs typeface="Calibri"/>
              </a:rPr>
              <a:t>Procedurze realizacji </a:t>
            </a:r>
            <a:r>
              <a:rPr sz="2300" spc="-15" dirty="0">
                <a:latin typeface="Calibri"/>
                <a:cs typeface="Calibri"/>
              </a:rPr>
              <a:t>przez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Stowarzyszenie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LGD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„Partnerstwo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dla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Doliny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Baryczy”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projektów</a:t>
            </a:r>
            <a:r>
              <a:rPr sz="2300" spc="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grantowych.</a:t>
            </a:r>
            <a:r>
              <a:rPr sz="2300" spc="265" dirty="0"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(będziemy</a:t>
            </a:r>
            <a:r>
              <a:rPr sz="2300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wzywać</a:t>
            </a:r>
            <a:r>
              <a:rPr sz="230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30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uzupełnień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3533" y="5977534"/>
            <a:ext cx="426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r>
              <a:rPr sz="23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3294" y="6112561"/>
            <a:ext cx="3428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szkoły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(nauczyciela)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-&gt;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grantobiorcy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630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8433" y="2349753"/>
            <a:ext cx="439674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1130" marR="5080" indent="-1409065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183D74"/>
                </a:solidFill>
              </a:rPr>
              <a:t>1.</a:t>
            </a:r>
            <a:r>
              <a:rPr sz="4200" spc="-50" dirty="0">
                <a:solidFill>
                  <a:srgbClr val="183D74"/>
                </a:solidFill>
              </a:rPr>
              <a:t> </a:t>
            </a:r>
            <a:r>
              <a:rPr sz="4200" spc="-5" dirty="0">
                <a:solidFill>
                  <a:srgbClr val="183D74"/>
                </a:solidFill>
              </a:rPr>
              <a:t>Projekt</a:t>
            </a:r>
            <a:r>
              <a:rPr sz="4200" spc="-55" dirty="0">
                <a:solidFill>
                  <a:srgbClr val="183D74"/>
                </a:solidFill>
              </a:rPr>
              <a:t> </a:t>
            </a:r>
            <a:r>
              <a:rPr sz="4200" spc="-5" dirty="0">
                <a:solidFill>
                  <a:srgbClr val="183D74"/>
                </a:solidFill>
              </a:rPr>
              <a:t>grantowy </a:t>
            </a:r>
            <a:r>
              <a:rPr sz="4200" spc="-935" dirty="0">
                <a:solidFill>
                  <a:srgbClr val="183D74"/>
                </a:solidFill>
              </a:rPr>
              <a:t> </a:t>
            </a:r>
            <a:r>
              <a:rPr sz="4200" dirty="0">
                <a:solidFill>
                  <a:srgbClr val="183D74"/>
                </a:solidFill>
              </a:rPr>
              <a:t>a</a:t>
            </a:r>
            <a:r>
              <a:rPr sz="4200" spc="-10" dirty="0">
                <a:solidFill>
                  <a:srgbClr val="183D74"/>
                </a:solidFill>
              </a:rPr>
              <a:t> </a:t>
            </a:r>
            <a:r>
              <a:rPr sz="4200" spc="-5" dirty="0">
                <a:solidFill>
                  <a:srgbClr val="183D74"/>
                </a:solidFill>
              </a:rPr>
              <a:t>grant</a:t>
            </a:r>
            <a:endParaRPr sz="4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8751" y="32385"/>
            <a:ext cx="372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c.d.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853" y="434416"/>
            <a:ext cx="22142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5" dirty="0"/>
              <a:t>Rozliczenie</a:t>
            </a:r>
            <a:r>
              <a:rPr sz="2300" spc="-35" dirty="0"/>
              <a:t> </a:t>
            </a:r>
            <a:r>
              <a:rPr sz="2300" spc="-15" dirty="0"/>
              <a:t>grantu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698751" y="855726"/>
            <a:ext cx="7404734" cy="1077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5.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określa </a:t>
            </a: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grant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należny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tj.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środki finansowe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należne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związku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zakończeniem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niego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23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zadania,</a:t>
            </a:r>
            <a:r>
              <a:rPr sz="23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300" spc="229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podstawie</a:t>
            </a:r>
            <a:r>
              <a:rPr sz="23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dokumentacji</a:t>
            </a:r>
            <a:r>
              <a:rPr sz="2300" spc="25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złożonej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5951" y="1906981"/>
            <a:ext cx="40805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2485" algn="l"/>
                <a:tab pos="2589530" algn="l"/>
                <a:tab pos="3094355" algn="l"/>
                <a:tab pos="3771265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pr</a:t>
            </a:r>
            <a:r>
              <a:rPr sz="2300" spc="-5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	G</a:t>
            </a:r>
            <a:r>
              <a:rPr sz="2300" spc="-5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obi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spc="-4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cę	do	</a:t>
            </a:r>
            <a:r>
              <a:rPr sz="2300" spc="-45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GD	po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0148" y="1906981"/>
            <a:ext cx="10547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5951" y="1906981"/>
            <a:ext cx="694690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74185">
              <a:lnSpc>
                <a:spcPct val="100000"/>
              </a:lnSpc>
              <a:spcBef>
                <a:spcPts val="105"/>
              </a:spcBef>
            </a:pP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zakończeniu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80185" algn="l"/>
                <a:tab pos="2153920" algn="l"/>
                <a:tab pos="3510279" algn="l"/>
                <a:tab pos="4130675" algn="l"/>
                <a:tab pos="5720715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Zadania,	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	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oparciu	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o	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wysokość	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wydatków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645"/>
              </a:spcBef>
            </a:pPr>
            <a:r>
              <a:rPr spc="-15" dirty="0"/>
              <a:t>kwalifikowalnych</a:t>
            </a:r>
            <a:r>
              <a:rPr spc="-5" dirty="0"/>
              <a:t> </a:t>
            </a:r>
            <a:r>
              <a:rPr spc="-15" dirty="0"/>
              <a:t>oraz</a:t>
            </a:r>
            <a:r>
              <a:rPr dirty="0"/>
              <a:t> </a:t>
            </a:r>
            <a:r>
              <a:rPr spc="-10" dirty="0"/>
              <a:t>określony</a:t>
            </a:r>
            <a:r>
              <a:rPr spc="-5" dirty="0"/>
              <a:t> </a:t>
            </a:r>
            <a:r>
              <a:rPr spc="-15" dirty="0"/>
              <a:t>procent</a:t>
            </a:r>
            <a:r>
              <a:rPr spc="10" dirty="0"/>
              <a:t> </a:t>
            </a:r>
            <a:r>
              <a:rPr spc="-5" dirty="0"/>
              <a:t>dofinansowania.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55"/>
              </a:spcBef>
              <a:buAutoNum type="arabicPeriod" startAt="6"/>
              <a:tabLst>
                <a:tab pos="355600" algn="l"/>
              </a:tabLst>
            </a:pPr>
            <a:r>
              <a:rPr spc="-20" dirty="0"/>
              <a:t>LGD</a:t>
            </a:r>
            <a:r>
              <a:rPr spc="-15" dirty="0"/>
              <a:t> </a:t>
            </a:r>
            <a:r>
              <a:rPr b="1" spc="-10" dirty="0">
                <a:latin typeface="Calibri"/>
                <a:cs typeface="Calibri"/>
              </a:rPr>
              <a:t>informuje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grantobiorcę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spc="-15" dirty="0"/>
              <a:t>za</a:t>
            </a:r>
            <a:r>
              <a:rPr spc="-10" dirty="0"/>
              <a:t> </a:t>
            </a:r>
            <a:r>
              <a:rPr spc="-5" dirty="0"/>
              <a:t>pośrednictwem</a:t>
            </a:r>
            <a:r>
              <a:rPr dirty="0"/>
              <a:t> poczty </a:t>
            </a:r>
            <a:r>
              <a:rPr spc="5" dirty="0"/>
              <a:t> </a:t>
            </a:r>
            <a:r>
              <a:rPr spc="-5" dirty="0"/>
              <a:t>elektronicznej </a:t>
            </a:r>
            <a:r>
              <a:rPr dirty="0"/>
              <a:t>o </a:t>
            </a:r>
            <a:r>
              <a:rPr b="1" spc="-10" dirty="0">
                <a:latin typeface="Calibri"/>
                <a:cs typeface="Calibri"/>
              </a:rPr>
              <a:t>akceptacji wniosku </a:t>
            </a:r>
            <a:r>
              <a:rPr b="1" dirty="0">
                <a:latin typeface="Calibri"/>
                <a:cs typeface="Calibri"/>
              </a:rPr>
              <a:t>o </a:t>
            </a:r>
            <a:r>
              <a:rPr b="1" spc="-15" dirty="0">
                <a:latin typeface="Calibri"/>
                <a:cs typeface="Calibri"/>
              </a:rPr>
              <a:t>rozliczenie grantu </a:t>
            </a:r>
            <a:r>
              <a:rPr b="1" dirty="0">
                <a:latin typeface="Calibri"/>
                <a:cs typeface="Calibri"/>
              </a:rPr>
              <a:t>i 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wysokości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grantu</a:t>
            </a:r>
            <a:r>
              <a:rPr b="1" spc="-5" dirty="0">
                <a:latin typeface="Calibri"/>
                <a:cs typeface="Calibri"/>
              </a:rPr>
              <a:t> należnego</a:t>
            </a:r>
            <a:r>
              <a:rPr spc="-5" dirty="0"/>
              <a:t>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555"/>
              </a:spcBef>
              <a:buAutoNum type="arabicPeriod" startAt="6"/>
              <a:tabLst>
                <a:tab pos="355600" algn="l"/>
              </a:tabLst>
            </a:pPr>
            <a:r>
              <a:rPr spc="5" dirty="0"/>
              <a:t>W</a:t>
            </a:r>
            <a:r>
              <a:rPr spc="10" dirty="0"/>
              <a:t> </a:t>
            </a:r>
            <a:r>
              <a:rPr spc="-5" dirty="0"/>
              <a:t>przypadku</a:t>
            </a:r>
            <a:r>
              <a:rPr dirty="0"/>
              <a:t> </a:t>
            </a:r>
            <a:r>
              <a:rPr spc="-15" dirty="0"/>
              <a:t>niewykorzystania</a:t>
            </a:r>
            <a:r>
              <a:rPr spc="-10" dirty="0"/>
              <a:t> </a:t>
            </a:r>
            <a:r>
              <a:rPr dirty="0"/>
              <a:t>pełnej</a:t>
            </a:r>
            <a:r>
              <a:rPr spc="5" dirty="0"/>
              <a:t> </a:t>
            </a:r>
            <a:r>
              <a:rPr spc="-5" dirty="0"/>
              <a:t>kwoty</a:t>
            </a:r>
            <a:r>
              <a:rPr dirty="0"/>
              <a:t> </a:t>
            </a:r>
            <a:r>
              <a:rPr spc="-10" dirty="0"/>
              <a:t>grantu, </a:t>
            </a:r>
            <a:r>
              <a:rPr spc="-5" dirty="0"/>
              <a:t> </a:t>
            </a:r>
            <a:r>
              <a:rPr spc="-15" dirty="0"/>
              <a:t>Grantobiorca zobowiązany </a:t>
            </a:r>
            <a:r>
              <a:rPr spc="-10" dirty="0"/>
              <a:t>jest </a:t>
            </a:r>
            <a:r>
              <a:rPr dirty="0"/>
              <a:t>do </a:t>
            </a:r>
            <a:r>
              <a:rPr spc="-10" dirty="0"/>
              <a:t>zwrotu grantu </a:t>
            </a:r>
            <a:r>
              <a:rPr dirty="0"/>
              <a:t>na </a:t>
            </a:r>
            <a:r>
              <a:rPr spc="-30" dirty="0"/>
              <a:t>konto </a:t>
            </a:r>
            <a:r>
              <a:rPr spc="-25" dirty="0"/>
              <a:t> LGD.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8751" y="5273166"/>
            <a:ext cx="74028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5525" algn="l"/>
                <a:tab pos="2378075" algn="l"/>
                <a:tab pos="4130675" algn="l"/>
                <a:tab pos="4572635" algn="l"/>
                <a:tab pos="6612255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8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. </a:t>
            </a:r>
            <a:r>
              <a:rPr sz="2300" spc="-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D	i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2300" spc="-45" dirty="0">
                <a:solidFill>
                  <a:srgbClr val="0F243E"/>
                </a:solidFill>
                <a:latin typeface="Calibri"/>
                <a:cs typeface="Calibri"/>
              </a:rPr>
              <a:t>f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rmuje	G</a:t>
            </a:r>
            <a:r>
              <a:rPr sz="2300" spc="-5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obio</a:t>
            </a:r>
            <a:r>
              <a:rPr sz="2300" spc="-4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cę	</a:t>
            </a:r>
            <a:r>
              <a:rPr sz="2300" spc="-3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a	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poś</a:t>
            </a:r>
            <a:r>
              <a:rPr sz="2300" spc="-4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d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nict</a:t>
            </a:r>
            <a:r>
              <a:rPr sz="2300" spc="-3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em	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poczty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1651" y="5446906"/>
            <a:ext cx="7044055" cy="124015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elektronicznej</a:t>
            </a:r>
            <a:r>
              <a:rPr sz="23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rozliczenia</a:t>
            </a:r>
            <a:r>
              <a:rPr sz="23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projektu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grantowego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974214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szkoły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(nauczyciela)</a:t>
            </a:r>
            <a:endParaRPr sz="1800">
              <a:latin typeface="Calibri"/>
              <a:cs typeface="Calibri"/>
            </a:endParaRPr>
          </a:p>
          <a:p>
            <a:pPr marL="1974214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-&gt;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grantobiorcy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969" y="32385"/>
            <a:ext cx="372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Zobowiązania-</a:t>
            </a:r>
            <a:r>
              <a:rPr sz="2200" spc="10" dirty="0"/>
              <a:t> </a:t>
            </a:r>
            <a:r>
              <a:rPr sz="2200" spc="-10" dirty="0"/>
              <a:t>ROZLICZENIE</a:t>
            </a:r>
            <a:r>
              <a:rPr sz="2200" spc="-5" dirty="0"/>
              <a:t> c.d.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338452" y="1596974"/>
            <a:ext cx="759777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 instrukcja</a:t>
            </a:r>
            <a:r>
              <a:rPr sz="4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szkoły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(nauczyciela) </a:t>
            </a:r>
            <a:r>
              <a:rPr sz="4000" b="1" spc="-8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http://edukacja.barycz.pl/instrukcj </a:t>
            </a:r>
            <a:r>
              <a:rPr sz="4000" b="1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40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a-granty_placowki-oswiatowe-223</a:t>
            </a:r>
            <a:endParaRPr sz="4000">
              <a:latin typeface="Calibri"/>
              <a:cs typeface="Calibri"/>
            </a:endParaRPr>
          </a:p>
          <a:p>
            <a:pPr marL="12700" marR="201930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-&gt;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instrukcja</a:t>
            </a:r>
            <a:r>
              <a:rPr sz="4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dla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grantobiorcy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http://edukacja.barycz.pl/instrukcj </a:t>
            </a:r>
            <a:r>
              <a:rPr sz="4000" b="1" spc="-89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4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a-granty_grantobiorca-224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95" y="300354"/>
            <a:ext cx="77539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1. </a:t>
            </a:r>
            <a:r>
              <a:rPr sz="2400" dirty="0"/>
              <a:t>Udział uczniów w </a:t>
            </a:r>
            <a:r>
              <a:rPr sz="2400" spc="-15" dirty="0"/>
              <a:t>ofercie ośrodków </a:t>
            </a:r>
            <a:r>
              <a:rPr sz="2400" spc="-10" dirty="0"/>
              <a:t>edukacji </a:t>
            </a:r>
            <a:r>
              <a:rPr sz="2400" spc="-15" dirty="0"/>
              <a:t>pozaszkolnej </a:t>
            </a:r>
            <a:r>
              <a:rPr sz="2400" dirty="0"/>
              <a:t>z </a:t>
            </a:r>
            <a:r>
              <a:rPr sz="2400" spc="-530" dirty="0"/>
              <a:t> </a:t>
            </a:r>
            <a:r>
              <a:rPr sz="2400" spc="-15" dirty="0"/>
              <a:t>Doliny</a:t>
            </a:r>
            <a:r>
              <a:rPr sz="2400" spc="-20" dirty="0"/>
              <a:t> </a:t>
            </a:r>
            <a:r>
              <a:rPr sz="2400" spc="-10" dirty="0"/>
              <a:t>Baryczy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3695" y="1034618"/>
            <a:ext cx="5568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odwiedź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stronę</a:t>
            </a:r>
            <a:r>
              <a:rPr sz="20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www.edukacja.barycz.pl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zakładka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skorzystaj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wyszukiwarki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ofert: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695" y="2864357"/>
            <a:ext cx="737298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dobierz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ofertę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odpowiedniej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grupy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wiekowej,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wg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tematyki</a:t>
            </a:r>
            <a:r>
              <a:rPr sz="20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ilości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uczestników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zgodnie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</a:pP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opisem</a:t>
            </a:r>
            <a:endParaRPr sz="2000">
              <a:latin typeface="Calibri"/>
              <a:cs typeface="Calibri"/>
            </a:endParaRPr>
          </a:p>
          <a:p>
            <a:pPr marL="355600" marR="45656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Zrób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print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screen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oferty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(na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klawiaturze</a:t>
            </a:r>
            <a:endParaRPr sz="2000">
              <a:latin typeface="Calibri"/>
              <a:cs typeface="Calibri"/>
            </a:endParaRPr>
          </a:p>
          <a:p>
            <a:pPr marL="355600" marR="4123054">
              <a:lnSpc>
                <a:spcPct val="100000"/>
              </a:lnSpc>
            </a:pP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prawej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stronie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PRNTSCR) </a:t>
            </a:r>
            <a:r>
              <a:rPr sz="2000" spc="-43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lub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skorzystaj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narzędzia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Wycinanie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1596" y="1033396"/>
            <a:ext cx="2993136" cy="3710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1720821"/>
            <a:ext cx="7923276" cy="11220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4635" y="3537738"/>
            <a:ext cx="5579364" cy="29962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3300" y="20828"/>
            <a:ext cx="262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Nauczyciel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praktyce…</a:t>
            </a:r>
            <a:r>
              <a:rPr sz="1800" b="1" spc="3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240" y="5370576"/>
            <a:ext cx="2404872" cy="7345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297306"/>
            <a:ext cx="2684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2</a:t>
            </a:r>
            <a:r>
              <a:rPr sz="2800" spc="-5" dirty="0"/>
              <a:t>.</a:t>
            </a:r>
            <a:r>
              <a:rPr sz="2800" spc="-25" dirty="0"/>
              <a:t> </a:t>
            </a:r>
            <a:r>
              <a:rPr sz="2800" spc="-15" dirty="0"/>
              <a:t>Dojazd</a:t>
            </a:r>
            <a:r>
              <a:rPr sz="2800" spc="-25" dirty="0"/>
              <a:t> </a:t>
            </a:r>
            <a:r>
              <a:rPr sz="2800" spc="-5" dirty="0"/>
              <a:t>uczniów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0952" y="1065656"/>
            <a:ext cx="73545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Zaplanuj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transport,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zgodnie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2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planowaną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ilością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uczestników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musisz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szukać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ofert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transport!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pamiętaj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kosztach.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648" y="1970532"/>
            <a:ext cx="6862572" cy="45735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3300" y="20828"/>
            <a:ext cx="262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Nauczyciel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praktyce…</a:t>
            </a:r>
            <a:r>
              <a:rPr sz="1800" b="1" spc="3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735583"/>
            <a:ext cx="2600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3.</a:t>
            </a:r>
            <a:r>
              <a:rPr b="0" spc="4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Zbierz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zgody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rodziców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1040383"/>
            <a:ext cx="822452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0F243E"/>
              </a:buClr>
              <a:buAutoNum type="arabicPeriod" startAt="4"/>
              <a:tabLst>
                <a:tab pos="262890" algn="l"/>
              </a:tabLst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Zbierz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wkład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własny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(min.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20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kosztów),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musisz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tego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robić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przy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zajęciach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on-line,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uzgodnij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grantobiorcą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podział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środków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w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grancie</a:t>
            </a:r>
            <a:endParaRPr sz="2000">
              <a:latin typeface="Calibri"/>
              <a:cs typeface="Calibri"/>
            </a:endParaRPr>
          </a:p>
          <a:p>
            <a:pPr marL="262890" indent="-250825">
              <a:lnSpc>
                <a:spcPct val="100000"/>
              </a:lnSpc>
              <a:buAutoNum type="arabicPeriod" startAt="4"/>
              <a:tabLst>
                <a:tab pos="263525" algn="l"/>
              </a:tabLst>
            </a:pP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Weź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udział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zajęciach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PAMIETAJ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poprosimy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opinię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buAutoNum type="arabicPeriod" startAt="4"/>
              <a:tabLst>
                <a:tab pos="264160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Zrób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zdjęcia-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będą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potrzebne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relacji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facebooku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F243E"/>
              </a:buClr>
              <a:buFont typeface="Calibri"/>
              <a:buAutoNum type="arabicPeriod" startAt="4"/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15" dirty="0">
                <a:solidFill>
                  <a:srgbClr val="0F243E"/>
                </a:solidFill>
                <a:latin typeface="Calibri"/>
                <a:cs typeface="Calibri"/>
              </a:rPr>
              <a:t>Edukacja</a:t>
            </a:r>
            <a:r>
              <a:rPr sz="2000" i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F243E"/>
                </a:solidFill>
                <a:latin typeface="Calibri"/>
                <a:cs typeface="Calibri"/>
              </a:rPr>
              <a:t>dla</a:t>
            </a:r>
            <a:r>
              <a:rPr sz="2000" i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F243E"/>
                </a:solidFill>
                <a:latin typeface="Calibri"/>
                <a:cs typeface="Calibri"/>
              </a:rPr>
              <a:t>Doliny </a:t>
            </a:r>
            <a:r>
              <a:rPr sz="2000" i="1" spc="-5" dirty="0">
                <a:solidFill>
                  <a:srgbClr val="0F243E"/>
                </a:solidFill>
                <a:latin typeface="Calibri"/>
                <a:cs typeface="Calibri"/>
              </a:rPr>
              <a:t>Baryczy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AutoNum type="arabicPeriod" startAt="7"/>
              <a:tabLst>
                <a:tab pos="262890" algn="l"/>
              </a:tabLst>
            </a:pP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Dopilnuj</a:t>
            </a:r>
            <a:r>
              <a:rPr sz="20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dokumentów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księgowych: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Długi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termin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zapłaty,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min.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7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dni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Płatność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przelewem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(najlepiej)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Mają</a:t>
            </a:r>
            <a:r>
              <a:rPr sz="2000" u="sng" spc="-2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być</a:t>
            </a:r>
            <a:r>
              <a:rPr sz="2000" u="sng" spc="-3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wystawione</a:t>
            </a:r>
            <a:r>
              <a:rPr sz="2000" u="sng" spc="-2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na</a:t>
            </a:r>
            <a:r>
              <a:rPr sz="20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grantobiorcę</a:t>
            </a:r>
            <a:endParaRPr sz="2000">
              <a:latin typeface="Calibri"/>
              <a:cs typeface="Calibri"/>
            </a:endParaRPr>
          </a:p>
          <a:p>
            <a:pPr marL="12700" marR="420370">
              <a:lnSpc>
                <a:spcPct val="100000"/>
              </a:lnSpc>
              <a:spcBef>
                <a:spcPts val="5"/>
              </a:spcBef>
              <a:buAutoNum type="arabicPeriod" startAt="8"/>
              <a:tabLst>
                <a:tab pos="262890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Wpłać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wkład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własny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konto</a:t>
            </a:r>
            <a:r>
              <a:rPr sz="20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000" spc="4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(skorzystaj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z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blankietu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wpłaty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wygenerowanego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przez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aplikację)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buAutoNum type="arabicPeriod" startAt="8"/>
              <a:tabLst>
                <a:tab pos="264160" algn="l"/>
              </a:tabLst>
            </a:pP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Wprowadź</a:t>
            </a: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dane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faktury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oraz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zdjęcie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dokumentu</a:t>
            </a:r>
            <a:r>
              <a:rPr sz="2000" spc="4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monitoringu,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uzupełnij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monitoring</a:t>
            </a:r>
            <a:endParaRPr sz="2000">
              <a:latin typeface="Calibri"/>
              <a:cs typeface="Calibri"/>
            </a:endParaRPr>
          </a:p>
          <a:p>
            <a:pPr marL="389890" indent="-377825">
              <a:lnSpc>
                <a:spcPct val="100000"/>
              </a:lnSpc>
              <a:buAutoNum type="arabicPeriod" startAt="10"/>
              <a:tabLst>
                <a:tab pos="390525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Przekaż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oryginalne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dokumenty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300" y="20828"/>
            <a:ext cx="262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Nauczyciel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praktyce…</a:t>
            </a:r>
            <a:r>
              <a:rPr sz="1800" b="1" spc="3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639" y="2781300"/>
            <a:ext cx="996940" cy="9601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162974"/>
            <a:ext cx="5349875" cy="8623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200" spc="-15" dirty="0"/>
              <a:t>Zobowiązania-</a:t>
            </a:r>
            <a:r>
              <a:rPr sz="2200" spc="50" dirty="0"/>
              <a:t> </a:t>
            </a:r>
            <a:r>
              <a:rPr sz="2200" spc="-20" dirty="0"/>
              <a:t>TRWAŁOŚĆ</a:t>
            </a:r>
            <a:r>
              <a:rPr sz="2200" spc="15" dirty="0"/>
              <a:t> </a:t>
            </a:r>
            <a:r>
              <a:rPr sz="2200" spc="-5" dirty="0"/>
              <a:t>I</a:t>
            </a:r>
            <a:r>
              <a:rPr sz="2200" spc="15" dirty="0"/>
              <a:t> </a:t>
            </a:r>
            <a:r>
              <a:rPr sz="2200" spc="-15" dirty="0"/>
              <a:t>MONITORING</a:t>
            </a:r>
            <a:r>
              <a:rPr sz="2200" spc="20" dirty="0"/>
              <a:t> </a:t>
            </a:r>
            <a:r>
              <a:rPr sz="2200" spc="-10" dirty="0"/>
              <a:t>c.d.</a:t>
            </a:r>
            <a:endParaRPr sz="2200"/>
          </a:p>
          <a:p>
            <a:pPr marL="1634489">
              <a:lnSpc>
                <a:spcPct val="100000"/>
              </a:lnSpc>
              <a:spcBef>
                <a:spcPts val="560"/>
              </a:spcBef>
            </a:pPr>
            <a:r>
              <a:rPr sz="2400" spc="-5" dirty="0"/>
              <a:t>Zobowiązania</a:t>
            </a:r>
            <a:r>
              <a:rPr sz="2400" spc="-65" dirty="0"/>
              <a:t> </a:t>
            </a:r>
            <a:r>
              <a:rPr sz="2400" spc="-15" dirty="0"/>
              <a:t>grantobiorcy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986788" y="977676"/>
            <a:ext cx="6685280" cy="25222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950" dirty="0">
                <a:solidFill>
                  <a:srgbClr val="0F243E"/>
                </a:solidFill>
                <a:latin typeface="Calibri"/>
                <a:cs typeface="Calibri"/>
              </a:rPr>
              <a:t>1.</a:t>
            </a:r>
            <a:r>
              <a:rPr sz="1950" spc="3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195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95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95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0F243E"/>
                </a:solidFill>
                <a:latin typeface="Calibri"/>
                <a:cs typeface="Calibri"/>
              </a:rPr>
              <a:t>szczególności</a:t>
            </a:r>
            <a:r>
              <a:rPr sz="195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195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0F243E"/>
                </a:solidFill>
                <a:latin typeface="Calibri"/>
                <a:cs typeface="Calibri"/>
              </a:rPr>
              <a:t>do:</a:t>
            </a:r>
            <a:endParaRPr sz="195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20"/>
              </a:spcBef>
              <a:buAutoNum type="arabicParenR" startAt="4"/>
              <a:tabLst>
                <a:tab pos="35560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spc="1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5</a:t>
            </a:r>
            <a:r>
              <a:rPr sz="1800" spc="1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lat</a:t>
            </a:r>
            <a:r>
              <a:rPr sz="1800" spc="1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1800" spc="1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dnia</a:t>
            </a:r>
            <a:r>
              <a:rPr sz="1800" spc="1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określonego</a:t>
            </a:r>
            <a:r>
              <a:rPr sz="1800" spc="1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1800" spc="1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określonym</a:t>
            </a:r>
            <a:r>
              <a:rPr sz="1800" spc="1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Times New Roman"/>
                <a:cs typeface="Times New Roman"/>
              </a:rPr>
              <a:t>§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6</a:t>
            </a:r>
            <a:r>
              <a:rPr sz="1800" spc="1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ust.8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325"/>
              </a:spcBef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do:</a:t>
            </a:r>
            <a:endParaRPr sz="1800">
              <a:latin typeface="Calibri"/>
              <a:cs typeface="Calibri"/>
            </a:endParaRPr>
          </a:p>
          <a:p>
            <a:pPr marL="355600" marR="6350" lvl="1" indent="-342900" algn="just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355600" algn="l"/>
              </a:tabLst>
            </a:pP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Gromadzenia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przechowywania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dokumentów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dotyczących zadania,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realizację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której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udzielany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grant,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szczególności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potwierdzających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poniesienie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kosztów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realizację tego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zadania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5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lat od dnia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określonego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terminie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określonym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§6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ust.8.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788" y="3528821"/>
            <a:ext cx="224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858010" algn="l"/>
              </a:tabLst>
            </a:pP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b)	Udo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ę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niani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a	</a:t>
            </a:r>
            <a:r>
              <a:rPr sz="1800" spc="-40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GD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482" y="3528821"/>
            <a:ext cx="4304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1295400" algn="l"/>
                <a:tab pos="2715895" algn="l"/>
                <a:tab pos="4037329" algn="l"/>
              </a:tabLst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1800" spc="-35" dirty="0">
                <a:solidFill>
                  <a:srgbClr val="0F243E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orma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j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i	i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j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i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ni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zbę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h	do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9688" y="3803142"/>
            <a:ext cx="5854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5295" algn="l"/>
                <a:tab pos="3060700" algn="l"/>
                <a:tab pos="4079240" algn="l"/>
              </a:tabLst>
            </a:pP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przeprowadzania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monitoringu,	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kontroli</a:t>
            </a:r>
            <a:r>
              <a:rPr sz="1800" spc="5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i	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ewaluacji</a:t>
            </a:r>
            <a:r>
              <a:rPr sz="1800" spc="5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zadania,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którą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 został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udzielony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grant.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4406900"/>
            <a:ext cx="6685280" cy="227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AutoNum type="alphaLcParenR" startAt="3"/>
              <a:tabLst>
                <a:tab pos="355600" algn="l"/>
              </a:tabLst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Umożliwienia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przeprowadzenia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monitoringu,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kontroli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ewaluacji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lub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inny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podmiot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tego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uprawniony.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99"/>
              </a:lnSpc>
              <a:spcBef>
                <a:spcPts val="430"/>
              </a:spcBef>
              <a:buAutoNum type="alphaLcParenR" startAt="3"/>
              <a:tabLst>
                <a:tab pos="355600" algn="l"/>
              </a:tabLst>
            </a:pP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Złożenia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wyjaśnień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i/lub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usunięcia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nieprawidłowości</a:t>
            </a:r>
            <a:r>
              <a:rPr sz="1800" spc="3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i/lub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wykonania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zaleceń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wyniku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przeprowadzonego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monitoringu i/lub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zaleceń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pokontrolnych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terminie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7 dni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od podpisania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protokołu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monitoringu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i/lub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kontroli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stwierdzenia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nieprawidłowości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umowy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i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wywiązywaniu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jej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postanowień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4823" y="29336"/>
            <a:ext cx="654240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24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F243E"/>
                </a:solidFill>
                <a:latin typeface="Calibri"/>
                <a:cs typeface="Calibri"/>
              </a:rPr>
              <a:t>TRWAŁOŚĆ</a:t>
            </a:r>
            <a:r>
              <a:rPr sz="24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562735" algn="just">
              <a:lnSpc>
                <a:spcPct val="100000"/>
              </a:lnSpc>
            </a:pP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Zobowiązania</a:t>
            </a:r>
            <a:r>
              <a:rPr sz="2400" b="1" spc="-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endParaRPr sz="24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1.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400" spc="5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szczególności</a:t>
            </a:r>
            <a:r>
              <a:rPr sz="2400" spc="5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zobowiązany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do: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5) Niezwłocznego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poinformowania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wszelkich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zmianach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mogących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mieć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wpływ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wykonanie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umowy.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3" y="3322066"/>
            <a:ext cx="2100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6)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Wypełnienia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moni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orującej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4982" y="3322066"/>
            <a:ext cx="1630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564515" algn="l"/>
              </a:tabLst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	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złożenia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		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erminie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3307" y="3322066"/>
            <a:ext cx="2422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855" algn="l"/>
                <a:tab pos="1504315" algn="l"/>
              </a:tabLst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w	</a:t>
            </a:r>
            <a:r>
              <a:rPr sz="2400" spc="-65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GD	ankie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tabLst>
                <a:tab pos="623570" algn="l"/>
                <a:tab pos="1283335" algn="l"/>
                <a:tab pos="1873250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4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dn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	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d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dnia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7723" y="4053585"/>
            <a:ext cx="6198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wezwania</a:t>
            </a:r>
            <a:r>
              <a:rPr sz="2400" spc="25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400" spc="2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LGD.</a:t>
            </a:r>
            <a:r>
              <a:rPr sz="24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Wezwanie</a:t>
            </a:r>
            <a:r>
              <a:rPr sz="2400" spc="2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nastąpi</a:t>
            </a:r>
            <a:r>
              <a:rPr sz="24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mailowo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pocztą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tradycyjną.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6762"/>
            <a:ext cx="4819812" cy="68412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0932" y="0"/>
            <a:ext cx="477901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Zobowiązania-</a:t>
            </a:r>
            <a:r>
              <a:rPr sz="18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POZOSTAŁE,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ALE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WAŻNE!</a:t>
            </a:r>
            <a:endParaRPr sz="1800">
              <a:latin typeface="Calibri"/>
              <a:cs typeface="Calibri"/>
            </a:endParaRPr>
          </a:p>
          <a:p>
            <a:pPr marL="2207260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Zobowiązania</a:t>
            </a:r>
            <a:r>
              <a:rPr sz="1800" b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932" y="613824"/>
            <a:ext cx="6972300" cy="23539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5"/>
              </a:spcBef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1.</a:t>
            </a:r>
            <a:r>
              <a:rPr sz="1800" spc="5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szczególności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18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do: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29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5)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Zwrotu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całości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grantu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niezrealizowania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celu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i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nieosiągnięcia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wymaganych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wskaźników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części grantu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przypadku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celu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i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osiągnięcia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wymaganych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wskaźników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albo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nieudokumentowania</a:t>
            </a:r>
            <a:r>
              <a:rPr sz="18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poniesienia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wydatków.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2.</a:t>
            </a:r>
            <a:r>
              <a:rPr sz="1800" spc="4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3832" y="2668015"/>
            <a:ext cx="178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4545" algn="l"/>
              </a:tabLst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będzie	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realizował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3597" y="2668015"/>
            <a:ext cx="75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282" y="2668015"/>
            <a:ext cx="756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zgodnie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8267" y="2668015"/>
            <a:ext cx="223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225" algn="l"/>
                <a:tab pos="1417320" algn="l"/>
              </a:tabLst>
            </a:pP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z	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Procedurą	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9009" y="2668015"/>
            <a:ext cx="51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pr</a:t>
            </a:r>
            <a:r>
              <a:rPr sz="1800" spc="-4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2" y="2942335"/>
            <a:ext cx="197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5595" algn="l"/>
              </a:tabLst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ar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e	</a:t>
            </a:r>
            <a:r>
              <a:rPr sz="1800" spc="-40" dirty="0">
                <a:solidFill>
                  <a:srgbClr val="0F243E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GD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953" y="2942335"/>
            <a:ext cx="451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715" algn="l"/>
                <a:tab pos="1845945" algn="l"/>
                <a:tab pos="2593975" algn="l"/>
                <a:tab pos="356235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„Partnerstwo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dla	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Doliny	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Baryczy”	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projektów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932" y="3161220"/>
            <a:ext cx="6974840" cy="37579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535"/>
              </a:spcBef>
            </a:pP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grantowych,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zwanej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dalej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„procedurą”.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4"/>
              </a:spcBef>
              <a:buAutoNum type="arabicParenR" startAt="3"/>
              <a:tabLst>
                <a:tab pos="355600" algn="l"/>
              </a:tabLst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znajduje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liście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osób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wykluczonych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otrzymania </a:t>
            </a:r>
            <a:r>
              <a:rPr sz="1800"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dofinansowania (art. 35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4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ustawy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dnia 11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lipca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2014 </a:t>
            </a:r>
            <a:r>
              <a:rPr sz="1800" spc="-95" dirty="0">
                <a:solidFill>
                  <a:srgbClr val="0F243E"/>
                </a:solidFill>
                <a:latin typeface="Calibri"/>
                <a:cs typeface="Calibri"/>
              </a:rPr>
              <a:t>r.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zasadach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programów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zakresie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polityki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spójności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finansowanych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perspektywie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finansowej 2014-2020 (Dz.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U.</a:t>
            </a:r>
            <a:r>
              <a:rPr sz="1800" spc="3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poz. 1146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oraz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2015 </a:t>
            </a:r>
            <a:r>
              <a:rPr sz="1800" spc="-95" dirty="0">
                <a:solidFill>
                  <a:srgbClr val="0F243E"/>
                </a:solidFill>
                <a:latin typeface="Calibri"/>
                <a:cs typeface="Calibri"/>
              </a:rPr>
              <a:t>r. </a:t>
            </a:r>
            <a:r>
              <a:rPr sz="1800" spc="-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poz.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378) w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związku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art. 17 ust.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4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ustawy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dnia 20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lutego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2015 </a:t>
            </a:r>
            <a:r>
              <a:rPr sz="1800" spc="-95" dirty="0">
                <a:solidFill>
                  <a:srgbClr val="0F243E"/>
                </a:solidFill>
                <a:latin typeface="Calibri"/>
                <a:cs typeface="Calibri"/>
              </a:rPr>
              <a:t>r.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rozwoju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lokalnym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udziałem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lokalnej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społeczności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(Dz.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U.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poz.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378).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34"/>
              </a:spcBef>
              <a:buAutoNum type="arabicParenR" startAt="3"/>
              <a:tabLst>
                <a:tab pos="355600" algn="l"/>
              </a:tabLst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prowadzi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działalności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gospodarczej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wyjątkiem</a:t>
            </a:r>
            <a:r>
              <a:rPr sz="1800" spc="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Grantobiorcy,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który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zgodnie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1800" spc="3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swoim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statutem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ramach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swojej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struktury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organizacyjnej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powołał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jednostki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organizacyjne,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takie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jak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sekcje</a:t>
            </a:r>
            <a:r>
              <a:rPr sz="1800" spc="3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koła,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jeżeli realizacja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zadania,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które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jest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udzielany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grant,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nie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związana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przedmiotem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tej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działalności,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ale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związana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z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przedmiotem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działalności</a:t>
            </a:r>
            <a:r>
              <a:rPr sz="1800" spc="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danej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jednostki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organizacyjnej.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33" y="129920"/>
            <a:ext cx="65246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Umowa</a:t>
            </a:r>
            <a:r>
              <a:rPr sz="2300" spc="5" dirty="0"/>
              <a:t> </a:t>
            </a:r>
            <a:r>
              <a:rPr sz="2300" dirty="0"/>
              <a:t>o</a:t>
            </a:r>
            <a:r>
              <a:rPr sz="2300" spc="10" dirty="0"/>
              <a:t> </a:t>
            </a:r>
            <a:r>
              <a:rPr sz="2300" spc="-10" dirty="0"/>
              <a:t>powierzenie</a:t>
            </a:r>
            <a:r>
              <a:rPr sz="2300" spc="20" dirty="0"/>
              <a:t> </a:t>
            </a:r>
            <a:r>
              <a:rPr sz="2300" spc="-15" dirty="0"/>
              <a:t>grantu-</a:t>
            </a:r>
            <a:r>
              <a:rPr sz="2300" spc="-5" dirty="0"/>
              <a:t> </a:t>
            </a:r>
            <a:r>
              <a:rPr spc="-20" dirty="0"/>
              <a:t>ODSTĄPIENIE </a:t>
            </a:r>
            <a:r>
              <a:rPr dirty="0"/>
              <a:t>OD</a:t>
            </a:r>
            <a:r>
              <a:rPr spc="-5" dirty="0"/>
              <a:t> UMOWY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770633" y="539877"/>
            <a:ext cx="7303134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1.	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1800" spc="1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ma</a:t>
            </a:r>
            <a:r>
              <a:rPr sz="1800" spc="1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prawo</a:t>
            </a:r>
            <a:r>
              <a:rPr sz="1800" spc="1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odstąpienia</a:t>
            </a:r>
            <a:r>
              <a:rPr sz="1800" spc="1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1800" spc="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1800" spc="1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razie</a:t>
            </a:r>
            <a:r>
              <a:rPr sz="1800" spc="1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zaistnienia</a:t>
            </a:r>
            <a:r>
              <a:rPr sz="1800" spc="1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poniższych </a:t>
            </a:r>
            <a:r>
              <a:rPr sz="1800"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okoliczności: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zostanie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podjęta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likwidacja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grantobiorcy,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rozpocznie</a:t>
            </a:r>
            <a:r>
              <a:rPr sz="18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zaniecha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umowy,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354965" algn="l"/>
                <a:tab pos="355600" algn="l"/>
                <a:tab pos="1675130" algn="l"/>
                <a:tab pos="2272665" algn="l"/>
                <a:tab pos="2576195" algn="l"/>
                <a:tab pos="3501390" algn="l"/>
                <a:tab pos="4634230" algn="l"/>
                <a:tab pos="5521325" algn="l"/>
                <a:tab pos="5955665" algn="l"/>
                <a:tab pos="631952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	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złoży	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procesie	przyznania	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pomocy	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	jej	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rozliczenia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nierzetelne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stwierdzające</a:t>
            </a:r>
            <a:r>
              <a:rPr sz="1800" b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nieprawdę</a:t>
            </a:r>
            <a:r>
              <a:rPr sz="18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dokumenty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oświadczenia.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2.</a:t>
            </a:r>
            <a:r>
              <a:rPr sz="1800" spc="1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1800" spc="1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może</a:t>
            </a:r>
            <a:r>
              <a:rPr sz="1800" spc="1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być</a:t>
            </a:r>
            <a:r>
              <a:rPr sz="1800" spc="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rozwiązana</a:t>
            </a:r>
            <a:r>
              <a:rPr sz="1800" b="1" spc="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b="1" spc="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1800" b="1" spc="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1800" b="1" spc="1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skutkiem</a:t>
            </a:r>
            <a:r>
              <a:rPr sz="1800" b="1" spc="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natychmiastowym</a:t>
            </a:r>
            <a:r>
              <a:rPr sz="1800" b="1" spc="11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3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nieterminowego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nienależytego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wykonania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243E"/>
                </a:solidFill>
                <a:latin typeface="Calibri"/>
                <a:cs typeface="Calibri"/>
              </a:rPr>
              <a:t>umowy,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tym: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zmniejszenia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zakresu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rzeczowego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zadania,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35560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wykorzystania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grantu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niezgodnie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celami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projektu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grantowego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określonymi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niniejszej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umowie,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w tym nieosiągnięcie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zaplanowanych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F243E"/>
                </a:solidFill>
                <a:latin typeface="Calibri"/>
                <a:cs typeface="Calibri"/>
              </a:rPr>
              <a:t>wskaźników,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55600" algn="l"/>
              </a:tabLst>
            </a:pP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przekazania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18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części</a:t>
            </a:r>
            <a:r>
              <a:rPr sz="18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całości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dotacji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osobie</a:t>
            </a:r>
            <a:r>
              <a:rPr sz="18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trzeciej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55600" algn="l"/>
              </a:tabLst>
            </a:pP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niezłożenia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wniosku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z="18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grantu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oraz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sprawozdania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końcowego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355600" algn="l"/>
              </a:tabLst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odmowy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poddania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monitoringowi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kontroli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niewykonania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zaleceń</a:t>
            </a:r>
            <a:r>
              <a:rPr sz="18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monitoringu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zaleceń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pokontrolnych.</a:t>
            </a:r>
            <a:endParaRPr sz="180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3.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Niezwłocznie</a:t>
            </a:r>
            <a:r>
              <a:rPr sz="1800" spc="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po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odstąpieniu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przyczyn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określonych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1 lub </a:t>
            </a:r>
            <a:r>
              <a:rPr sz="1800"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rozwiązania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2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przystępuje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odzyskania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środków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przekazanych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grantobiorcy.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1800" spc="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niezwłocznego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zwrotu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otrzymanych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środków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F243E"/>
                </a:solidFill>
                <a:latin typeface="Calibri"/>
                <a:cs typeface="Calibri"/>
              </a:rPr>
              <a:t>wraz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odsetkami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ustawowymi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terminie</a:t>
            </a:r>
            <a:r>
              <a:rPr sz="18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nie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dłuższym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niż</a:t>
            </a:r>
            <a:r>
              <a:rPr sz="1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14 dni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dnia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wezwania</a:t>
            </a:r>
            <a:r>
              <a:rPr sz="18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konto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wskazane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wezwaniu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55" rIns="0" bIns="0" rtlCol="0">
            <a:spAutoFit/>
          </a:bodyPr>
          <a:lstStyle/>
          <a:p>
            <a:pPr marL="1758950" marR="5080">
              <a:lnSpc>
                <a:spcPct val="100899"/>
              </a:lnSpc>
              <a:spcBef>
                <a:spcPts val="80"/>
              </a:spcBef>
            </a:pPr>
            <a:r>
              <a:rPr sz="2300" spc="-5" dirty="0"/>
              <a:t>Umowa </a:t>
            </a:r>
            <a:r>
              <a:rPr sz="2300" dirty="0"/>
              <a:t>o </a:t>
            </a:r>
            <a:r>
              <a:rPr sz="2300" spc="-5" dirty="0"/>
              <a:t>powierzenie </a:t>
            </a:r>
            <a:r>
              <a:rPr sz="2300" spc="-15" dirty="0"/>
              <a:t>grantu- </a:t>
            </a:r>
            <a:r>
              <a:rPr spc="-10" dirty="0"/>
              <a:t>PRZEKAZYWANIE </a:t>
            </a:r>
            <a:r>
              <a:rPr spc="-440" dirty="0"/>
              <a:t> </a:t>
            </a:r>
            <a:r>
              <a:rPr spc="-10" dirty="0"/>
              <a:t>KORESPONDENCJI</a:t>
            </a:r>
            <a:r>
              <a:rPr spc="-15" dirty="0"/>
              <a:t> </a:t>
            </a:r>
            <a:r>
              <a:rPr dirty="0"/>
              <a:t>I </a:t>
            </a:r>
            <a:r>
              <a:rPr spc="-5" dirty="0"/>
              <a:t>INFORMACJI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842642" y="849630"/>
            <a:ext cx="7120255" cy="5452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1.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Strony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ustalają,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że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przedstawicielami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toku realizacji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umowy w 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prowadzonej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korespondencji,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prowadzonej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również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drogą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elektroniczną,</a:t>
            </a:r>
            <a:r>
              <a:rPr sz="20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będą: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75"/>
              </a:spcBef>
              <a:buAutoNum type="alphaLcParenR"/>
              <a:tabLst>
                <a:tab pos="356235" algn="l"/>
              </a:tabLst>
            </a:pP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strony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LGD: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Ewelina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Chudzińska-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Snażyk,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e-mail: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  <a:hlinkClick r:id="rId2"/>
              </a:rPr>
              <a:t>partnerstwo@nasza.barycz.pl,</a:t>
            </a:r>
            <a:r>
              <a:rPr sz="2000" b="1" spc="-40" dirty="0">
                <a:solidFill>
                  <a:srgbClr val="0F243E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tel.</a:t>
            </a:r>
            <a:r>
              <a:rPr sz="20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71 383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04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32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0F243E"/>
                </a:solidFill>
                <a:latin typeface="Calibri"/>
                <a:cs typeface="Calibri"/>
              </a:rPr>
              <a:t>w.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 24</a:t>
            </a:r>
            <a:endParaRPr sz="2000">
              <a:latin typeface="Calibri"/>
              <a:cs typeface="Calibri"/>
            </a:endParaRPr>
          </a:p>
          <a:p>
            <a:pPr marL="355600" marR="1595120" indent="-343535" algn="just">
              <a:lnSpc>
                <a:spcPct val="100000"/>
              </a:lnSpc>
              <a:spcBef>
                <a:spcPts val="480"/>
              </a:spcBef>
              <a:buAutoNum type="alphaLcParenR" startAt="2"/>
              <a:tabLst>
                <a:tab pos="356235" algn="l"/>
              </a:tabLst>
            </a:pP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ze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strony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…………………………………., 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e- </a:t>
            </a:r>
            <a:r>
              <a:rPr sz="2000" b="1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mail:……………………….,</a:t>
            </a:r>
            <a:r>
              <a:rPr sz="20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tel.:…………………..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56235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Strony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zobowiązują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się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powoływania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się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toku prowadzonej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korespondencji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numer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oraz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 datę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jej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zawarcia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JEST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BARDZO WAŻNE!!!</a:t>
            </a:r>
            <a:endParaRPr sz="2000">
              <a:latin typeface="Calibri"/>
              <a:cs typeface="Calibri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56235" algn="l"/>
              </a:tabLst>
            </a:pP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Grantobiorca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jest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zobowiązany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niezwłocznego przesyłania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do 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pisemnej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informacji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zmianie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swoich danych zawartych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niniejszej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umowie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Zmiana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ta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wymaga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zmiany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umowy.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jeżeli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powiadomi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zmianie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swoich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danych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określonych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1,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wszelką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korespondencję,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wysyłaną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zgodnie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podsiadanymi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niego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danymi,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uważać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r>
              <a:rPr sz="20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będzie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za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doręczoną.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11125"/>
            <a:ext cx="6959600" cy="673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projekt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grantowy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operacja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realizowana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endParaRPr sz="2000">
              <a:latin typeface="Calibri"/>
              <a:cs typeface="Calibri"/>
            </a:endParaRPr>
          </a:p>
          <a:p>
            <a:pPr marL="355600" marR="541020">
              <a:lnSpc>
                <a:spcPct val="100000"/>
              </a:lnSpc>
            </a:pP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(beneficjenta projektu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grantowego)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ramach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wdrażania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strategii</a:t>
            </a:r>
            <a:r>
              <a:rPr sz="20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podstawie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umowy</a:t>
            </a:r>
            <a:r>
              <a:rPr sz="20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zawartej</a:t>
            </a:r>
            <a:r>
              <a:rPr sz="20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z</a:t>
            </a:r>
            <a:r>
              <a:rPr sz="20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Samorządem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Województwa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Dolnośląskiego,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przed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zawarciem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której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przeprowadza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konkurs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wybór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grantobiorców,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dokonuje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wyboru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zadań opisanych we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wnioskach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powierzenie grantu,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zaś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 jej podpisaniu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zarządem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województwa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udziela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grantów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wybranym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siebie</a:t>
            </a:r>
            <a:r>
              <a:rPr sz="20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grantobiorcom</a:t>
            </a: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podpisując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nimi</a:t>
            </a:r>
            <a:r>
              <a:rPr sz="20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umowy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o </a:t>
            </a:r>
            <a:r>
              <a:rPr sz="20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powierzeniu grantu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następnie monitoruje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ich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wykonanie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oraz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dokonuje innych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czynności mających na celu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rozliczenie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projektu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grantowego</a:t>
            </a:r>
            <a:r>
              <a:rPr sz="20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wobec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zarządu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województwa;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podmiot,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którym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zawarła</a:t>
            </a:r>
            <a:r>
              <a:rPr sz="20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umowę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grantu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związku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z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realizacją</a:t>
            </a:r>
            <a:r>
              <a:rPr sz="20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projektu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grantowego;</a:t>
            </a:r>
            <a:endParaRPr sz="2000">
              <a:latin typeface="Calibri"/>
              <a:cs typeface="Calibri"/>
            </a:endParaRPr>
          </a:p>
          <a:p>
            <a:pPr marL="355600" marR="9271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20" dirty="0">
                <a:solidFill>
                  <a:srgbClr val="0F243E"/>
                </a:solidFill>
                <a:latin typeface="Calibri"/>
                <a:cs typeface="Calibri"/>
              </a:rPr>
              <a:t>grant</a:t>
            </a:r>
            <a:r>
              <a:rPr sz="20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środki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finansowe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powierzone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000" spc="-43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realizację</a:t>
            </a:r>
            <a:r>
              <a:rPr sz="20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zadania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służącego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osiągnięciu</a:t>
            </a:r>
            <a:r>
              <a:rPr sz="2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celu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projektu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grantowego;</a:t>
            </a:r>
            <a:endParaRPr sz="2000">
              <a:latin typeface="Calibri"/>
              <a:cs typeface="Calibri"/>
            </a:endParaRPr>
          </a:p>
          <a:p>
            <a:pPr marL="355600" marR="97155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zadanie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czynności opisane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we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wniosku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powierzenie grantu,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realizowane 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grantobiorcę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ramach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projektu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grantowego </a:t>
            </a:r>
            <a:r>
              <a:rPr sz="2000" spc="-4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podstawie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powierzeniu grantu</a:t>
            </a:r>
            <a:r>
              <a:rPr sz="2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zawartej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LGD;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praktyce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używamy</a:t>
            </a:r>
            <a:r>
              <a:rPr sz="20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zamiennie</a:t>
            </a:r>
            <a:r>
              <a:rPr sz="20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F243E"/>
                </a:solidFill>
                <a:latin typeface="Calibri"/>
                <a:cs typeface="Calibri"/>
              </a:rPr>
              <a:t>słowa</a:t>
            </a:r>
            <a:r>
              <a:rPr sz="20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43E"/>
                </a:solidFill>
                <a:latin typeface="Calibri"/>
                <a:cs typeface="Calibri"/>
              </a:rPr>
              <a:t>„zadanie”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lub „grant”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7896" cy="68336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8670" y="417652"/>
            <a:ext cx="6684009" cy="5636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grantu-</a:t>
            </a:r>
            <a:r>
              <a:rPr sz="23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POSTANOWIENIA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-25" dirty="0">
                <a:solidFill>
                  <a:srgbClr val="0F243E"/>
                </a:solidFill>
                <a:latin typeface="Calibri"/>
                <a:cs typeface="Calibri"/>
              </a:rPr>
              <a:t>KOŃCOWE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Wszelkie</a:t>
            </a:r>
            <a:r>
              <a:rPr sz="2300" spc="13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zmiany</a:t>
            </a:r>
            <a:r>
              <a:rPr sz="2300" spc="14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300" spc="14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wymagają</a:t>
            </a:r>
            <a:r>
              <a:rPr sz="2300" spc="14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zachowania</a:t>
            </a:r>
            <a:endParaRPr sz="23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formy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pisemnej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pod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rygorem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nieważności.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5"/>
              </a:spcBef>
              <a:buAutoNum type="arabicPeriod" startAt="2"/>
              <a:tabLst>
                <a:tab pos="355600" algn="l"/>
              </a:tabLst>
            </a:pP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Wszelkie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spory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wynikłe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związku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realizacją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postanowień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niniejszej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umowy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rozstrzygane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będą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sąd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miejscowo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właściwy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2300" spc="4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względu</a:t>
            </a:r>
            <a:r>
              <a:rPr sz="2300" spc="5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3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siedzibę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LGD.</a:t>
            </a:r>
            <a:endParaRPr sz="23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55"/>
              </a:spcBef>
              <a:buAutoNum type="arabicPeriod" startAt="2"/>
              <a:tabLst>
                <a:tab pos="355600" algn="l"/>
              </a:tabLst>
            </a:pP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89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zakresie</a:t>
            </a:r>
            <a:r>
              <a:rPr sz="2300" spc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nieuregulowanym</a:t>
            </a:r>
            <a:r>
              <a:rPr sz="2300" spc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umową</a:t>
            </a:r>
            <a:r>
              <a:rPr sz="2300" spc="89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stosuje</a:t>
            </a:r>
            <a:r>
              <a:rPr sz="2300" spc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się</a:t>
            </a:r>
            <a:endParaRPr sz="23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przepisy</a:t>
            </a:r>
            <a:r>
              <a:rPr sz="23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kodeksu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cywilnego.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5"/>
              </a:spcBef>
              <a:buAutoNum type="arabicPeriod" startAt="4"/>
              <a:tabLst>
                <a:tab pos="355600" algn="l"/>
              </a:tabLst>
            </a:pP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sporządzona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została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dwóch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jednobrzmiących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egzemplarzach,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po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jednym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dla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każdej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stron.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Załączniki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wymienione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treści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umowy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stanowią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jej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integralną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część.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0"/>
            <a:ext cx="7045959" cy="64763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z="23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grantu-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ZABEZPIECZENIE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5600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Zabezpieczeniem</a:t>
            </a:r>
            <a:r>
              <a:rPr sz="2300" spc="5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należytego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wykonania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zobowiązań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określonych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umowie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jest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weksel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 niezupełny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(in</a:t>
            </a:r>
            <a:r>
              <a:rPr sz="23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blanco)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wraz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deklaracją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wekslową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sporządzoną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formularzu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udostępnionym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wraz </a:t>
            </a:r>
            <a:r>
              <a:rPr sz="2300" spc="-25" dirty="0">
                <a:solidFill>
                  <a:srgbClr val="0F243E"/>
                </a:solidFill>
                <a:latin typeface="Calibri"/>
                <a:cs typeface="Calibri"/>
              </a:rPr>
              <a:t>ze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wzorem 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umowy,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podpisywany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obecności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pracownika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dniu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zawarcia 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umowy.</a:t>
            </a:r>
            <a:endParaRPr sz="23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5600" algn="l"/>
              </a:tabLst>
            </a:pP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LGD zwraca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grantobiorcy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weksel 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po upływie pięciu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lat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od dnia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pisma Zarządu </a:t>
            </a:r>
            <a:r>
              <a:rPr sz="2300" spc="-20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dotyczącego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ostatecznego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zatwierdzenia realizacji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zadania.</a:t>
            </a:r>
            <a:endParaRPr sz="23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5600" algn="l"/>
              </a:tabLst>
            </a:pPr>
            <a:r>
              <a:rPr sz="2300" b="1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zwraca</a:t>
            </a:r>
            <a:r>
              <a:rPr sz="23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niezwłocznie</a:t>
            </a:r>
            <a:r>
              <a:rPr sz="23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3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F243E"/>
                </a:solidFill>
                <a:latin typeface="Calibri"/>
                <a:cs typeface="Calibri"/>
              </a:rPr>
              <a:t>weksel</a:t>
            </a:r>
            <a:r>
              <a:rPr sz="23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przypadku:</a:t>
            </a:r>
            <a:endParaRPr sz="2300">
              <a:latin typeface="Calibri"/>
              <a:cs typeface="Calibri"/>
            </a:endParaRPr>
          </a:p>
          <a:p>
            <a:pPr marL="355600" marR="772795" indent="-342900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5600" algn="l"/>
              </a:tabLst>
            </a:pP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rozwiązania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odstąpienia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3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przed </a:t>
            </a:r>
            <a:r>
              <a:rPr sz="2300" spc="-50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dokonaniem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wypłaty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pomocy,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5600" algn="l"/>
              </a:tabLst>
            </a:pP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odmowy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243E"/>
                </a:solidFill>
                <a:latin typeface="Calibri"/>
                <a:cs typeface="Calibri"/>
              </a:rPr>
              <a:t>zatwierdzenia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F243E"/>
                </a:solidFill>
                <a:latin typeface="Calibri"/>
                <a:cs typeface="Calibri"/>
              </a:rPr>
              <a:t>wypłaty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 pomocy,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5600" algn="l"/>
              </a:tabLst>
            </a:pP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zwrotu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F243E"/>
                </a:solidFill>
                <a:latin typeface="Calibri"/>
                <a:cs typeface="Calibri"/>
              </a:rPr>
              <a:t>otrzymanej</a:t>
            </a:r>
            <a:r>
              <a:rPr sz="23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0F243E"/>
                </a:solidFill>
                <a:latin typeface="Calibri"/>
                <a:cs typeface="Calibri"/>
              </a:rPr>
              <a:t>pomocy.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870" y="29336"/>
            <a:ext cx="369824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Umowa </a:t>
            </a:r>
            <a:r>
              <a:rPr sz="2300" dirty="0"/>
              <a:t>o </a:t>
            </a:r>
            <a:r>
              <a:rPr sz="2300" spc="-10" dirty="0"/>
              <a:t>powierzenie grantu- </a:t>
            </a:r>
            <a:r>
              <a:rPr sz="2300" spc="-505" dirty="0"/>
              <a:t> </a:t>
            </a:r>
            <a:r>
              <a:rPr sz="2300" spc="-10" dirty="0"/>
              <a:t>ZABEZPIECZENIE</a:t>
            </a:r>
            <a:r>
              <a:rPr sz="2300" spc="-35" dirty="0"/>
              <a:t> </a:t>
            </a:r>
            <a:r>
              <a:rPr sz="2300" spc="-5" dirty="0"/>
              <a:t>UMOWY</a:t>
            </a:r>
            <a:r>
              <a:rPr sz="2300" spc="-25" dirty="0"/>
              <a:t> </a:t>
            </a:r>
            <a:r>
              <a:rPr sz="2300" spc="-5" dirty="0"/>
              <a:t>c.d.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774570" y="886713"/>
            <a:ext cx="1996439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</a:pPr>
            <a:r>
              <a:rPr sz="2300" spc="-20" dirty="0">
                <a:latin typeface="Calibri"/>
                <a:cs typeface="Calibri"/>
              </a:rPr>
              <a:t>Weksel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10" dirty="0">
                <a:latin typeface="Calibri"/>
                <a:cs typeface="Calibri"/>
              </a:rPr>
              <a:t> blanco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765048"/>
            <a:ext cx="6690359" cy="56875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8670" y="5419445"/>
            <a:ext cx="4758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Należało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podpisać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egzemplarz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i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przekazać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LGD!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Podpisują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się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osoby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zgodnie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z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reprezentacją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KSR!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wypełniamy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szarych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pól!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42" y="32385"/>
            <a:ext cx="6403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grantu-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ZABEZPIECZENIE</a:t>
            </a:r>
            <a:r>
              <a:rPr sz="20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c.d.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642" y="337185"/>
            <a:ext cx="5267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latin typeface="Calibri"/>
                <a:cs typeface="Calibri"/>
              </a:rPr>
              <a:t>Deklaracja </a:t>
            </a:r>
            <a:r>
              <a:rPr sz="2200" b="0" spc="-15" dirty="0">
                <a:latin typeface="Calibri"/>
                <a:cs typeface="Calibri"/>
              </a:rPr>
              <a:t>wekslowa</a:t>
            </a:r>
            <a:r>
              <a:rPr sz="2200" b="0" spc="2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wskazuje</a:t>
            </a:r>
            <a:r>
              <a:rPr sz="2200" b="0" spc="1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postanowienia: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642" y="723020"/>
            <a:ext cx="7265034" cy="446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3535" algn="just">
              <a:lnSpc>
                <a:spcPct val="107100"/>
              </a:lnSpc>
              <a:spcBef>
                <a:spcPts val="95"/>
              </a:spcBef>
              <a:buAutoNum type="arabicPeriod"/>
              <a:tabLst>
                <a:tab pos="356235" algn="l"/>
              </a:tabLst>
            </a:pP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Strony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ustalają,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F243E"/>
                </a:solidFill>
                <a:latin typeface="Calibri"/>
                <a:cs typeface="Calibri"/>
              </a:rPr>
              <a:t>że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ma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prawo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wypełnić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weksel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w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przypadku,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gdy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F243E"/>
                </a:solidFill>
                <a:latin typeface="Calibri"/>
                <a:cs typeface="Calibri"/>
              </a:rPr>
              <a:t>zobowiązany,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podstawie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postanowień</a:t>
            </a:r>
            <a:r>
              <a:rPr sz="2200" spc="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2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2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grantu,</a:t>
            </a:r>
            <a:r>
              <a:rPr sz="2200" spc="3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spc="3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której</a:t>
            </a:r>
            <a:r>
              <a:rPr sz="2200" spc="3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mowa </a:t>
            </a:r>
            <a:r>
              <a:rPr sz="2200" spc="-48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§ 1, do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dokonania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zwrotu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wypłaconego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grantu,</a:t>
            </a:r>
            <a:r>
              <a:rPr sz="2200" spc="4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zapłaty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kary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umownej,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odszkodowania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albo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odsetek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tytułu 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opóźnienia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uiszczeniu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któregokolwiek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ze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świadczeń,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pomimo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otrzymania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pisemnego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wezwania,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opóźnia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się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dokonaniem</a:t>
            </a:r>
            <a:r>
              <a:rPr sz="22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F243E"/>
                </a:solidFill>
                <a:latin typeface="Calibri"/>
                <a:cs typeface="Calibri"/>
              </a:rPr>
              <a:t>tego</a:t>
            </a:r>
            <a:r>
              <a:rPr sz="22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zwrotu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55600" marR="10160" indent="-343535" algn="just">
              <a:lnSpc>
                <a:spcPct val="106800"/>
              </a:lnSpc>
              <a:spcBef>
                <a:spcPts val="530"/>
              </a:spcBef>
              <a:buAutoNum type="arabicPeriod"/>
              <a:tabLst>
                <a:tab pos="356235" algn="l"/>
              </a:tabLst>
            </a:pP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zobowiązuje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się nie wypełniać ani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indosować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innych</a:t>
            </a:r>
            <a:r>
              <a:rPr sz="22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sytuacjach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niż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opisane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1.</a:t>
            </a:r>
            <a:endParaRPr sz="22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56235" algn="l"/>
              </a:tabLst>
            </a:pP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ma</a:t>
            </a:r>
            <a:r>
              <a:rPr sz="2200" spc="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prawo</a:t>
            </a:r>
            <a:r>
              <a:rPr sz="2200" spc="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uzupełnić</a:t>
            </a:r>
            <a:r>
              <a:rPr sz="2200" spc="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weksel</a:t>
            </a:r>
            <a:r>
              <a:rPr sz="22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brakującymi</a:t>
            </a:r>
            <a:r>
              <a:rPr sz="22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elementami,</a:t>
            </a:r>
            <a:r>
              <a:rPr sz="22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185"/>
              </a:spcBef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tym</a:t>
            </a:r>
            <a:r>
              <a:rPr sz="2200" spc="1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klauzulą</a:t>
            </a:r>
            <a:r>
              <a:rPr sz="2200" spc="2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miejsca</a:t>
            </a:r>
            <a:r>
              <a:rPr sz="2200" spc="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płatności,</a:t>
            </a:r>
            <a:r>
              <a:rPr sz="2200" spc="2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zawiadamiając</a:t>
            </a:r>
            <a:r>
              <a:rPr sz="2200" spc="1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Grantobiorcę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5797" y="5164708"/>
            <a:ext cx="1619250" cy="109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  <a:tabLst>
                <a:tab pos="332105" algn="l"/>
                <a:tab pos="951230" algn="l"/>
              </a:tabLst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	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ym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	</a:t>
            </a:r>
            <a:r>
              <a:rPr sz="2200" spc="-55" dirty="0">
                <a:solidFill>
                  <a:srgbClr val="0F243E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0F243E"/>
                </a:solidFill>
                <a:latin typeface="Calibri"/>
                <a:cs typeface="Calibri"/>
              </a:rPr>
              <a:t>k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cie 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Grantobiorcy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wekslowej.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3721" y="5164708"/>
            <a:ext cx="5243195" cy="16090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88265" algn="just">
              <a:lnSpc>
                <a:spcPct val="110000"/>
              </a:lnSpc>
              <a:spcBef>
                <a:spcPts val="15"/>
              </a:spcBef>
            </a:pP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listem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poleconym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adresowanym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adres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podany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komparycji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niniejszej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deklaracji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Indosowanie-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przelanie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prawa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własności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weksla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 marL="34925" marR="3093720" algn="just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inną osobę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Komparycja-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nagłówek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4823" y="32385"/>
            <a:ext cx="5969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grantu-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 ZABEZPIECZENIE</a:t>
            </a:r>
            <a:r>
              <a:rPr sz="20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4823" y="337185"/>
            <a:ext cx="5703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c.d.</a:t>
            </a:r>
            <a:r>
              <a:rPr spc="-10" dirty="0"/>
              <a:t> </a:t>
            </a:r>
            <a:r>
              <a:rPr sz="2200" b="0" spc="-10" dirty="0">
                <a:latin typeface="Calibri"/>
                <a:cs typeface="Calibri"/>
              </a:rPr>
              <a:t>Deklaracja </a:t>
            </a:r>
            <a:r>
              <a:rPr sz="2200" b="0" spc="-15" dirty="0">
                <a:latin typeface="Calibri"/>
                <a:cs typeface="Calibri"/>
              </a:rPr>
              <a:t>wekslowa</a:t>
            </a:r>
            <a:r>
              <a:rPr sz="2200" b="0" spc="20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wskazuje</a:t>
            </a:r>
            <a:r>
              <a:rPr sz="2200" b="0" spc="2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postanowienia: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823" y="1126388"/>
            <a:ext cx="6325235" cy="403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7000"/>
              </a:lnSpc>
              <a:spcBef>
                <a:spcPts val="95"/>
              </a:spcBef>
              <a:buAutoNum type="arabicPeriod" startAt="4"/>
              <a:tabLst>
                <a:tab pos="285750" algn="l"/>
              </a:tabLst>
            </a:pP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List,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 którym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3,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powinien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być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wysłany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przynajmniej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siedem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dni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przed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terminem </a:t>
            </a:r>
            <a:r>
              <a:rPr sz="2200" b="1" spc="-48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płatności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weksla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liście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tym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zostanie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wskazany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adres,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pod którym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jest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się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stawić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celu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dokonania okazania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mu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i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przestawienia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go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F243E"/>
                </a:solidFill>
                <a:latin typeface="Calibri"/>
                <a:cs typeface="Calibri"/>
              </a:rPr>
              <a:t>zapłaty.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7100"/>
              </a:lnSpc>
              <a:spcBef>
                <a:spcPts val="520"/>
              </a:spcBef>
              <a:buAutoNum type="arabicPeriod" startAt="4"/>
              <a:tabLst>
                <a:tab pos="355600" algn="l"/>
              </a:tabLst>
            </a:pP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informować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każdorazowej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zmianie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adresu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 tym skutkiem,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że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list,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którym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3,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skierowany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według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ostatnich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znanych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danych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i pod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ostatnio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znany adres </a:t>
            </a:r>
            <a:r>
              <a:rPr sz="2200" spc="-48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będzie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uważany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F243E"/>
                </a:solidFill>
                <a:latin typeface="Calibri"/>
                <a:cs typeface="Calibri"/>
              </a:rPr>
              <a:t>za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skutecznie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F243E"/>
                </a:solidFill>
                <a:latin typeface="Calibri"/>
                <a:cs typeface="Calibri"/>
              </a:rPr>
              <a:t>doręczony.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942" y="32385"/>
            <a:ext cx="6403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powierzenie</a:t>
            </a:r>
            <a:r>
              <a:rPr sz="2000" b="1" spc="-15" dirty="0">
                <a:solidFill>
                  <a:srgbClr val="0F243E"/>
                </a:solidFill>
                <a:latin typeface="Calibri"/>
                <a:cs typeface="Calibri"/>
              </a:rPr>
              <a:t> grantu-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ZABEZPIECZENIE</a:t>
            </a:r>
            <a:r>
              <a:rPr sz="20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243E"/>
                </a:solidFill>
                <a:latin typeface="Calibri"/>
                <a:cs typeface="Calibri"/>
              </a:rPr>
              <a:t>UMOWY</a:t>
            </a: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c.d.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2942" y="337185"/>
            <a:ext cx="5266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latin typeface="Calibri"/>
                <a:cs typeface="Calibri"/>
              </a:rPr>
              <a:t>Deklaracja</a:t>
            </a:r>
            <a:r>
              <a:rPr sz="2200" b="0" spc="-15" dirty="0">
                <a:latin typeface="Calibri"/>
                <a:cs typeface="Calibri"/>
              </a:rPr>
              <a:t> wekslowa</a:t>
            </a:r>
            <a:r>
              <a:rPr sz="2200" b="0" spc="20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wskazuje</a:t>
            </a:r>
            <a:r>
              <a:rPr sz="2200" b="0" spc="1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postanowienia: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2942" y="1126388"/>
            <a:ext cx="6469380" cy="475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7000"/>
              </a:lnSpc>
              <a:spcBef>
                <a:spcPts val="95"/>
              </a:spcBef>
              <a:buAutoNum type="arabicPeriod" startAt="6"/>
              <a:tabLst>
                <a:tab pos="285750" algn="l"/>
              </a:tabLst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przypadku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wypełnienia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weksla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opisanej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niniejszej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deklaracji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wekslowej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sytuacji, na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kwotę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nie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wyższą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niż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suma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całkowitego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zobowiązania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Grantobiorcy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wynikającego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z. umowy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powierzenie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grantu,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której mowa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§ 1 i po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dokonaniu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przez LGD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pisemnego zawiadomienia,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którym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ust.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3, 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zobowiązany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jest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zapłaty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sumy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wskazanej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wekslu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na żądanie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posiadacza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weksla,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zgodnie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treścią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weksla</a:t>
            </a:r>
            <a:r>
              <a:rPr sz="22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2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pisemnego</a:t>
            </a:r>
            <a:r>
              <a:rPr sz="2200" spc="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zawiadomienia.</a:t>
            </a:r>
            <a:endParaRPr sz="22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7200"/>
              </a:lnSpc>
              <a:spcBef>
                <a:spcPts val="515"/>
              </a:spcBef>
              <a:buAutoNum type="arabicPeriod" startAt="6"/>
              <a:tabLst>
                <a:tab pos="355600" algn="l"/>
              </a:tabLst>
            </a:pP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sytuacji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opisanej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6,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zapłaci </a:t>
            </a:r>
            <a:r>
              <a:rPr sz="2200" b="1" spc="-484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sumę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wskazaną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na</a:t>
            </a:r>
            <a:r>
              <a:rPr sz="22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wekslu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na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rachunek</a:t>
            </a:r>
            <a:r>
              <a:rPr sz="2200" b="1" spc="4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bankowy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r>
              <a:rPr sz="2200" b="1" spc="-20" dirty="0">
                <a:solidFill>
                  <a:srgbClr val="0F243E"/>
                </a:solidFill>
                <a:latin typeface="Calibri"/>
                <a:cs typeface="Calibri"/>
              </a:rPr>
              <a:t> wskazany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Calibri"/>
                <a:cs typeface="Calibri"/>
              </a:rPr>
              <a:t>pisemnym</a:t>
            </a:r>
            <a:r>
              <a:rPr sz="22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F243E"/>
                </a:solidFill>
                <a:latin typeface="Calibri"/>
                <a:cs typeface="Calibri"/>
              </a:rPr>
              <a:t>wezwaniu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którym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mowa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ust.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4..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061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46705" y="32385"/>
            <a:ext cx="4921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Zadzwoń,</a:t>
            </a:r>
            <a:r>
              <a:rPr sz="22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napisz,</a:t>
            </a:r>
            <a:r>
              <a:rPr sz="22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F243E"/>
                </a:solidFill>
                <a:latin typeface="Calibri"/>
                <a:cs typeface="Calibri"/>
              </a:rPr>
              <a:t>gdy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43E"/>
                </a:solidFill>
                <a:latin typeface="Calibri"/>
                <a:cs typeface="Calibri"/>
              </a:rPr>
              <a:t>coś</a:t>
            </a:r>
            <a:r>
              <a:rPr sz="22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będzie</a:t>
            </a:r>
            <a:r>
              <a:rPr sz="22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F243E"/>
                </a:solidFill>
                <a:latin typeface="Calibri"/>
                <a:cs typeface="Calibri"/>
              </a:rPr>
              <a:t>niejasne….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6705" y="1206614"/>
            <a:ext cx="5814060" cy="37725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2729" indent="-24066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Inga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Demianiuk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Ozga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dyrektor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biura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505"/>
              </a:spcBef>
              <a:buSzPct val="95833"/>
              <a:buFont typeface="Wingdings"/>
              <a:buChar char=""/>
              <a:tabLst>
                <a:tab pos="253365" algn="l"/>
                <a:tab pos="3936365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Ewelina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Chudzińska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24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Snażyk	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24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specjalista</a:t>
            </a: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wdrażania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monitoringu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sng" spc="-1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  <a:hlinkClick r:id="rId3"/>
              </a:rPr>
              <a:t>partnerstwo@nasza.barycz.pl</a:t>
            </a:r>
            <a:endParaRPr sz="2400">
              <a:latin typeface="Calibri"/>
              <a:cs typeface="Calibri"/>
            </a:endParaRPr>
          </a:p>
          <a:p>
            <a:pPr marL="12700" marR="120014">
              <a:lnSpc>
                <a:spcPct val="100000"/>
              </a:lnSpc>
              <a:spcBef>
                <a:spcPts val="730"/>
              </a:spcBef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Biuro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Stowarzyszenie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„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Partnerstwo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dla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Doliny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Baryczy”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Milicz,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pl.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Ks.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E.</a:t>
            </a:r>
            <a:r>
              <a:rPr sz="24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Waresieka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spc="-55" dirty="0">
                <a:solidFill>
                  <a:srgbClr val="0F243E"/>
                </a:solidFill>
                <a:latin typeface="Calibri"/>
                <a:cs typeface="Calibri"/>
              </a:rPr>
              <a:t>Tel.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71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38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432,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80" dirty="0">
                <a:solidFill>
                  <a:srgbClr val="0F243E"/>
                </a:solidFill>
                <a:latin typeface="Calibri"/>
                <a:cs typeface="Calibri"/>
              </a:rPr>
              <a:t>w.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22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Kom.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535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999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187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3271215"/>
            <a:ext cx="7542530" cy="153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marR="41910" indent="-422275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Materiał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opracowany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przez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Stowarzyszenie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„Partnerstwo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dla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Doliny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Baryczy”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Realizacja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planu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komunikacji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ze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środków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Unii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Europejskiej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ramach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Poddziałanie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19.4 </a:t>
            </a:r>
            <a:r>
              <a:rPr sz="1900" spc="-15" dirty="0">
                <a:latin typeface="Calibri"/>
                <a:cs typeface="Calibri"/>
              </a:rPr>
              <a:t>Wsparcie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na </a:t>
            </a:r>
            <a:r>
              <a:rPr sz="1900" spc="-15" dirty="0">
                <a:latin typeface="Calibri"/>
                <a:cs typeface="Calibri"/>
              </a:rPr>
              <a:t>rzecz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kosztów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bieżących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aktywizacji</a:t>
            </a:r>
            <a:endParaRPr sz="1900">
              <a:latin typeface="Calibri"/>
              <a:cs typeface="Calibri"/>
            </a:endParaRPr>
          </a:p>
          <a:p>
            <a:pPr marR="26034" algn="ctr">
              <a:lnSpc>
                <a:spcPct val="100000"/>
              </a:lnSpc>
              <a:spcBef>
                <a:spcPts val="459"/>
              </a:spcBef>
            </a:pPr>
            <a:r>
              <a:rPr sz="1900" spc="-15" dirty="0">
                <a:latin typeface="Calibri"/>
                <a:cs typeface="Calibri"/>
              </a:rPr>
              <a:t>Programu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Rozwoju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Obszarów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Wiejskich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lata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2014-2020.</a:t>
            </a:r>
            <a:endParaRPr sz="1900">
              <a:latin typeface="Calibri"/>
              <a:cs typeface="Calibri"/>
            </a:endParaRPr>
          </a:p>
          <a:p>
            <a:pPr marL="16510" algn="ctr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Instytucja </a:t>
            </a:r>
            <a:r>
              <a:rPr sz="1900" spc="-10" dirty="0">
                <a:latin typeface="Calibri"/>
                <a:cs typeface="Calibri"/>
              </a:rPr>
              <a:t>Zarządzająca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PROW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2014-2020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Minister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Rolnictwa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Rozwoju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Wsi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62484"/>
            <a:ext cx="8307324" cy="14693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339" y="1650238"/>
            <a:ext cx="7022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Zapraszamy</a:t>
            </a:r>
            <a:r>
              <a:rPr sz="1800" spc="-5" dirty="0">
                <a:latin typeface="Calibri"/>
                <a:cs typeface="Calibri"/>
              </a:rPr>
              <a:t> 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stronę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poświęconą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projektom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www.projekty.barycz.pl 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Znajdziesz </a:t>
            </a:r>
            <a:r>
              <a:rPr sz="1800" spc="-10" dirty="0">
                <a:latin typeface="Calibri"/>
                <a:cs typeface="Calibri"/>
              </a:rPr>
              <a:t>tam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informację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dotyczące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zrealizowanych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projektów,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możliwości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dofinansowania,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zasad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doradztwa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także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materiały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ze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szkoleń!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03" y="5300471"/>
            <a:ext cx="6631016" cy="133446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" y="1877567"/>
            <a:ext cx="6175248" cy="1322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9316" y="2057400"/>
            <a:ext cx="1716024" cy="1143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5696" y="541019"/>
            <a:ext cx="1682750" cy="489584"/>
          </a:xfrm>
          <a:prstGeom prst="rect">
            <a:avLst/>
          </a:prstGeom>
          <a:solidFill>
            <a:srgbClr val="9C2586"/>
          </a:solidFill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3615"/>
              </a:lnSpc>
            </a:pPr>
            <a:r>
              <a:rPr sz="3100" b="0" spc="-395" dirty="0">
                <a:solidFill>
                  <a:srgbClr val="F7F6F8"/>
                </a:solidFill>
                <a:latin typeface="Times New Roman"/>
                <a:cs typeface="Times New Roman"/>
              </a:rPr>
              <a:t>SZKOLIMY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564" y="541019"/>
            <a:ext cx="2158365" cy="489584"/>
          </a:xfrm>
          <a:prstGeom prst="rect">
            <a:avLst/>
          </a:prstGeom>
          <a:solidFill>
            <a:srgbClr val="9C2586"/>
          </a:solidFill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ts val="3615"/>
              </a:lnSpc>
            </a:pPr>
            <a:r>
              <a:rPr sz="3100" spc="-395" dirty="0">
                <a:solidFill>
                  <a:srgbClr val="F7F6F8"/>
                </a:solidFill>
                <a:latin typeface="Times New Roman"/>
                <a:cs typeface="Times New Roman"/>
              </a:rPr>
              <a:t>D</a:t>
            </a:r>
            <a:r>
              <a:rPr sz="3100" spc="-180" dirty="0">
                <a:solidFill>
                  <a:srgbClr val="F7F6F8"/>
                </a:solidFill>
                <a:latin typeface="Times New Roman"/>
                <a:cs typeface="Times New Roman"/>
              </a:rPr>
              <a:t>O</a:t>
            </a:r>
            <a:r>
              <a:rPr sz="3100" spc="-455" dirty="0">
                <a:solidFill>
                  <a:srgbClr val="F7F6F8"/>
                </a:solidFill>
                <a:latin typeface="Times New Roman"/>
                <a:cs typeface="Times New Roman"/>
              </a:rPr>
              <a:t>RAD</a:t>
            </a:r>
            <a:r>
              <a:rPr sz="3100" spc="-445" dirty="0">
                <a:solidFill>
                  <a:srgbClr val="F7F6F8"/>
                </a:solidFill>
                <a:latin typeface="Times New Roman"/>
                <a:cs typeface="Times New Roman"/>
              </a:rPr>
              <a:t>Z</a:t>
            </a:r>
            <a:r>
              <a:rPr sz="3100" spc="-455" dirty="0">
                <a:solidFill>
                  <a:srgbClr val="F7F6F8"/>
                </a:solidFill>
                <a:latin typeface="Times New Roman"/>
                <a:cs typeface="Times New Roman"/>
              </a:rPr>
              <a:t>AM</a:t>
            </a:r>
            <a:r>
              <a:rPr sz="3100" spc="-5" dirty="0">
                <a:solidFill>
                  <a:srgbClr val="F7F6F8"/>
                </a:solidFill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2664" y="1127760"/>
            <a:ext cx="2327275" cy="487680"/>
          </a:xfrm>
          <a:prstGeom prst="rect">
            <a:avLst/>
          </a:prstGeom>
          <a:solidFill>
            <a:srgbClr val="9C2586"/>
          </a:solidFill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ts val="3604"/>
              </a:lnSpc>
            </a:pPr>
            <a:r>
              <a:rPr sz="3100" spc="-310" dirty="0">
                <a:solidFill>
                  <a:srgbClr val="F7F6F8"/>
                </a:solidFill>
                <a:latin typeface="Times New Roman"/>
                <a:cs typeface="Times New Roman"/>
              </a:rPr>
              <a:t>FINANSUJEMY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165" y="4290821"/>
            <a:ext cx="55105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Biuro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Stowarzyszenia</a:t>
            </a:r>
            <a:r>
              <a:rPr sz="18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”PARTNERSTWO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dla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Doliny</a:t>
            </a:r>
            <a:r>
              <a:rPr sz="18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Baryczy”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56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300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Milicz</a:t>
            </a:r>
            <a:r>
              <a:rPr sz="18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Pl.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Ks.E.</a:t>
            </a:r>
            <a:r>
              <a:rPr sz="1800" spc="-20" dirty="0">
                <a:solidFill>
                  <a:srgbClr val="0F243E"/>
                </a:solidFill>
                <a:latin typeface="Calibri"/>
                <a:cs typeface="Calibri"/>
              </a:rPr>
              <a:t> Waresiaka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Czynne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od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pn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pt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godz.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8</a:t>
            </a:r>
            <a:r>
              <a:rPr sz="18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16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Doradztwo</a:t>
            </a:r>
            <a:r>
              <a:rPr sz="18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10</a:t>
            </a:r>
            <a:r>
              <a:rPr sz="18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–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16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po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uzgodnieniu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terminu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partnertwo@nasza.barycz.pl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0F243E"/>
                </a:solidFill>
                <a:latin typeface="Calibri"/>
                <a:cs typeface="Calibri"/>
              </a:rPr>
              <a:t>Tel.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71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38 30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432</a:t>
            </a:r>
            <a:r>
              <a:rPr sz="1800" spc="-5" dirty="0">
                <a:solidFill>
                  <a:srgbClr val="0F243E"/>
                </a:solidFill>
                <a:latin typeface="Calibri"/>
                <a:cs typeface="Calibri"/>
              </a:rPr>
              <a:t> lub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 535</a:t>
            </a:r>
            <a:r>
              <a:rPr sz="18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999</a:t>
            </a:r>
            <a:r>
              <a:rPr sz="18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43E"/>
                </a:solidFill>
                <a:latin typeface="Calibri"/>
                <a:cs typeface="Calibri"/>
              </a:rPr>
              <a:t>187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4800600"/>
            <a:ext cx="2186940" cy="12283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416" y="3688079"/>
            <a:ext cx="3659084" cy="3718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255" y="367284"/>
            <a:ext cx="2054352" cy="890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942" y="349122"/>
            <a:ext cx="6421755" cy="5632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z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Samorządem</a:t>
            </a:r>
            <a:r>
              <a:rPr sz="2100" spc="-20" dirty="0">
                <a:solidFill>
                  <a:srgbClr val="0F243E"/>
                </a:solidFill>
                <a:latin typeface="Calibri"/>
                <a:cs typeface="Calibri"/>
              </a:rPr>
              <a:t> Województwa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F243E"/>
                </a:solidFill>
                <a:latin typeface="Calibri"/>
                <a:cs typeface="Calibri"/>
              </a:rPr>
              <a:t>została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zawarta</a:t>
            </a:r>
            <a:r>
              <a:rPr sz="21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endParaRPr sz="21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dn.</a:t>
            </a:r>
            <a:r>
              <a:rPr sz="21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30.11.2020</a:t>
            </a:r>
            <a:r>
              <a:rPr sz="21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220" dirty="0">
                <a:solidFill>
                  <a:srgbClr val="0F243E"/>
                </a:solidFill>
                <a:latin typeface="Calibri"/>
                <a:cs typeface="Calibri"/>
              </a:rPr>
              <a:t>r.</a:t>
            </a: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 miesiącach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XII</a:t>
            </a:r>
            <a:r>
              <a:rPr sz="21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2020-I2021</a:t>
            </a:r>
            <a:r>
              <a:rPr sz="21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prace</a:t>
            </a:r>
            <a:r>
              <a:rPr sz="21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nad zmianą</a:t>
            </a:r>
            <a:endParaRPr sz="21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Procedury</a:t>
            </a:r>
            <a:r>
              <a:rPr sz="21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realizacji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F243E"/>
                </a:solidFill>
                <a:latin typeface="Calibri"/>
                <a:cs typeface="Calibri"/>
              </a:rPr>
              <a:t>Stowarzyszenie</a:t>
            </a:r>
            <a:r>
              <a:rPr sz="2100" spc="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LGD</a:t>
            </a:r>
            <a:endParaRPr sz="21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„Partnerstwo</a:t>
            </a:r>
            <a:r>
              <a:rPr sz="21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dla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 Doliny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Baryczy”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projektów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grantowych </a:t>
            </a:r>
            <a:r>
              <a:rPr sz="2100" spc="-459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(zaakceptowana</a:t>
            </a:r>
            <a:r>
              <a:rPr sz="21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F243E"/>
                </a:solidFill>
                <a:latin typeface="Calibri"/>
                <a:cs typeface="Calibri"/>
              </a:rPr>
              <a:t>przez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SW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w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dn. 02.03.2021</a:t>
            </a:r>
            <a:r>
              <a:rPr sz="21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80" dirty="0">
                <a:solidFill>
                  <a:srgbClr val="0F243E"/>
                </a:solidFill>
                <a:latin typeface="Calibri"/>
                <a:cs typeface="Calibri"/>
              </a:rPr>
              <a:t>r.)</a:t>
            </a:r>
            <a:endParaRPr sz="2100" dirty="0">
              <a:latin typeface="Calibri"/>
              <a:cs typeface="Calibri"/>
            </a:endParaRPr>
          </a:p>
          <a:p>
            <a:pPr marL="355600" marR="6413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Zawarcie</a:t>
            </a:r>
            <a:r>
              <a:rPr sz="21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umów</a:t>
            </a:r>
            <a:r>
              <a:rPr sz="21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1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grantobiorcami</a:t>
            </a:r>
            <a:r>
              <a:rPr sz="21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1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 smtClean="0">
                <a:solidFill>
                  <a:srgbClr val="0F243E"/>
                </a:solidFill>
                <a:latin typeface="Calibri"/>
                <a:cs typeface="Calibri"/>
              </a:rPr>
              <a:t>2021-05-14</a:t>
            </a: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Realizacja</a:t>
            </a:r>
            <a:r>
              <a:rPr sz="21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wyjazdów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1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30.06.2022</a:t>
            </a: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Weryfikacja</a:t>
            </a:r>
            <a:r>
              <a:rPr sz="21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wniosków</a:t>
            </a:r>
            <a:r>
              <a:rPr sz="21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 rozliczenie</a:t>
            </a:r>
            <a:r>
              <a:rPr sz="21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F243E"/>
                </a:solidFill>
                <a:latin typeface="Calibri"/>
                <a:cs typeface="Calibri"/>
              </a:rPr>
              <a:t>grantów</a:t>
            </a:r>
            <a:endParaRPr sz="21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1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VIII/IX</a:t>
            </a:r>
            <a:r>
              <a:rPr sz="21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2022</a:t>
            </a:r>
            <a:endParaRPr sz="2100" dirty="0">
              <a:latin typeface="Calibri"/>
              <a:cs typeface="Calibri"/>
            </a:endParaRPr>
          </a:p>
          <a:p>
            <a:pPr marL="355600" marR="10795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solidFill>
                  <a:srgbClr val="0F243E"/>
                </a:solidFill>
                <a:latin typeface="Calibri"/>
                <a:cs typeface="Calibri"/>
              </a:rPr>
              <a:t>Złożenie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wniosku</a:t>
            </a:r>
            <a:r>
              <a:rPr sz="2100" dirty="0">
                <a:solidFill>
                  <a:srgbClr val="0F243E"/>
                </a:solidFill>
                <a:latin typeface="Calibri"/>
                <a:cs typeface="Calibri"/>
              </a:rPr>
              <a:t> o </a:t>
            </a:r>
            <a:r>
              <a:rPr sz="2100" spc="-5" dirty="0">
                <a:solidFill>
                  <a:srgbClr val="0F243E"/>
                </a:solidFill>
                <a:latin typeface="Calibri"/>
                <a:cs typeface="Calibri"/>
              </a:rPr>
              <a:t>płatność do </a:t>
            </a:r>
            <a:r>
              <a:rPr sz="2100" spc="-10" dirty="0">
                <a:solidFill>
                  <a:srgbClr val="0F243E"/>
                </a:solidFill>
                <a:latin typeface="Calibri"/>
                <a:cs typeface="Calibri"/>
              </a:rPr>
              <a:t>SW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VI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2022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(będziemy </a:t>
            </a:r>
            <a:r>
              <a:rPr sz="2100" b="1" spc="-459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przesuwać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nasz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termin,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 aby</a:t>
            </a:r>
            <a:r>
              <a:rPr sz="21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rozliczyć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grantobiorców),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planowana</a:t>
            </a: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zmiana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 na X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2022</a:t>
            </a: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Weryfikacja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w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SW</a:t>
            </a:r>
            <a:r>
              <a:rPr sz="21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do</a:t>
            </a:r>
            <a:r>
              <a:rPr sz="21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ok. II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2023</a:t>
            </a: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Rozliczenie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projektu</a:t>
            </a:r>
            <a:r>
              <a:rPr sz="21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F243E"/>
                </a:solidFill>
                <a:latin typeface="Calibri"/>
                <a:cs typeface="Calibri"/>
              </a:rPr>
              <a:t>grantowego</a:t>
            </a:r>
            <a:r>
              <a:rPr sz="21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(refundacja)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 III</a:t>
            </a:r>
            <a:r>
              <a:rPr sz="2100" b="1" spc="5" dirty="0">
                <a:solidFill>
                  <a:srgbClr val="0F243E"/>
                </a:solidFill>
                <a:latin typeface="Calibri"/>
                <a:cs typeface="Calibri"/>
              </a:rPr>
              <a:t> 2023-</a:t>
            </a:r>
            <a:endParaRPr sz="21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od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F243E"/>
                </a:solidFill>
                <a:latin typeface="Calibri"/>
                <a:cs typeface="Calibri"/>
              </a:rPr>
              <a:t>tego</a:t>
            </a:r>
            <a:r>
              <a:rPr sz="21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momentu</a:t>
            </a:r>
            <a:r>
              <a:rPr sz="21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biegnie </a:t>
            </a:r>
            <a:r>
              <a:rPr sz="2100" b="1" spc="-10" dirty="0">
                <a:solidFill>
                  <a:srgbClr val="0F243E"/>
                </a:solidFill>
                <a:latin typeface="Calibri"/>
                <a:cs typeface="Calibri"/>
              </a:rPr>
              <a:t>okres</a:t>
            </a:r>
            <a:r>
              <a:rPr sz="21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0F243E"/>
                </a:solidFill>
                <a:latin typeface="Calibri"/>
                <a:cs typeface="Calibri"/>
              </a:rPr>
              <a:t>tzw.</a:t>
            </a:r>
            <a:r>
              <a:rPr sz="21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F243E"/>
                </a:solidFill>
                <a:latin typeface="Calibri"/>
                <a:cs typeface="Calibri"/>
              </a:rPr>
              <a:t>„trwałości”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437769"/>
            <a:ext cx="6525895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6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Umowa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Samorządem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Województwa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określa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warunki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rozliczenia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grantów,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tj.:</a:t>
            </a:r>
            <a:endParaRPr sz="2400">
              <a:latin typeface="Calibri"/>
              <a:cs typeface="Calibri"/>
            </a:endParaRPr>
          </a:p>
          <a:p>
            <a:pPr marL="355600" marR="9575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305308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Koszty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mogą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być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finansowane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z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innych </a:t>
            </a:r>
            <a:r>
              <a:rPr sz="2400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środków</a:t>
            </a:r>
            <a:r>
              <a:rPr sz="2400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publicznych	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(nie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dotyczy</a:t>
            </a:r>
            <a:r>
              <a:rPr sz="24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NGO);</a:t>
            </a:r>
            <a:endParaRPr sz="2400">
              <a:latin typeface="Calibri"/>
              <a:cs typeface="Calibri"/>
            </a:endParaRPr>
          </a:p>
          <a:p>
            <a:pPr marL="355600" marR="13392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nie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wykonuje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działalności </a:t>
            </a:r>
            <a:r>
              <a:rPr sz="2400" spc="-5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gospodarczej;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ma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siedzibę na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terenie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objętym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LSR;</a:t>
            </a:r>
            <a:endParaRPr sz="2400">
              <a:latin typeface="Calibri"/>
              <a:cs typeface="Calibri"/>
            </a:endParaRPr>
          </a:p>
          <a:p>
            <a:pPr marL="355600" marR="61150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Grantobiorca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ma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doświadczenie, 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zasoby,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kwalifikacje</a:t>
            </a:r>
            <a:r>
              <a:rPr sz="2400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lub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odpowiednie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cele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statutowe;</a:t>
            </a:r>
            <a:endParaRPr sz="2400">
              <a:latin typeface="Calibri"/>
              <a:cs typeface="Calibri"/>
            </a:endParaRPr>
          </a:p>
          <a:p>
            <a:pPr marL="355600" marR="4076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Grant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został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przyznany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podstawie </a:t>
            </a:r>
            <a:r>
              <a:rPr sz="2400" b="1" u="sng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umowy o </a:t>
            </a:r>
            <a:r>
              <a:rPr sz="2400" b="1" spc="-5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u="sng" spc="-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powierzenie</a:t>
            </a:r>
            <a:r>
              <a:rPr sz="2400" b="1" u="sng" spc="-2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libri"/>
                <a:cs typeface="Calibri"/>
              </a:rPr>
              <a:t>grantu;</a:t>
            </a:r>
            <a:endParaRPr sz="2400">
              <a:latin typeface="Calibri"/>
              <a:cs typeface="Calibri"/>
            </a:endParaRPr>
          </a:p>
          <a:p>
            <a:pPr marL="355600" marR="10591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Koszty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zadania/grantu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były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ponoszone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po </a:t>
            </a:r>
            <a:r>
              <a:rPr sz="2400" spc="-5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zawarciu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umowy </a:t>
            </a:r>
            <a:r>
              <a:rPr sz="2400" spc="-55" dirty="0">
                <a:solidFill>
                  <a:srgbClr val="0F243E"/>
                </a:solidFill>
                <a:latin typeface="Calibri"/>
                <a:cs typeface="Calibri"/>
              </a:rPr>
              <a:t>j.w.;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630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0052" y="2703017"/>
            <a:ext cx="535940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44060"/>
                </a:solidFill>
              </a:rPr>
              <a:t>2. Projekt </a:t>
            </a:r>
            <a:r>
              <a:rPr sz="4000" spc="-10" dirty="0">
                <a:solidFill>
                  <a:srgbClr val="244060"/>
                </a:solidFill>
              </a:rPr>
              <a:t>grantowy </a:t>
            </a:r>
            <a:r>
              <a:rPr sz="4000" dirty="0">
                <a:solidFill>
                  <a:srgbClr val="244060"/>
                </a:solidFill>
              </a:rPr>
              <a:t>EDU- </a:t>
            </a:r>
            <a:r>
              <a:rPr sz="4000" spc="-890" dirty="0">
                <a:solidFill>
                  <a:srgbClr val="244060"/>
                </a:solidFill>
              </a:rPr>
              <a:t> </a:t>
            </a:r>
            <a:r>
              <a:rPr sz="4000" spc="-5" dirty="0">
                <a:solidFill>
                  <a:srgbClr val="244060"/>
                </a:solidFill>
              </a:rPr>
              <a:t>interesanci,</a:t>
            </a:r>
            <a:r>
              <a:rPr sz="4000" spc="35" dirty="0">
                <a:solidFill>
                  <a:srgbClr val="244060"/>
                </a:solidFill>
              </a:rPr>
              <a:t> </a:t>
            </a:r>
            <a:r>
              <a:rPr sz="4000" spc="-5" dirty="0">
                <a:solidFill>
                  <a:srgbClr val="244060"/>
                </a:solidFill>
              </a:rPr>
              <a:t>podział </a:t>
            </a:r>
            <a:r>
              <a:rPr sz="4000" spc="-10" dirty="0">
                <a:solidFill>
                  <a:srgbClr val="244060"/>
                </a:solidFill>
              </a:rPr>
              <a:t>ról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173228"/>
            <a:ext cx="43567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latin typeface="Calibri"/>
                <a:cs typeface="Calibri"/>
              </a:rPr>
              <a:t>Grant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i="1" spc="-20" dirty="0">
                <a:latin typeface="Calibri"/>
                <a:cs typeface="Calibri"/>
              </a:rPr>
              <a:t>Edukacja</a:t>
            </a:r>
            <a:r>
              <a:rPr sz="2500" i="1" spc="-5" dirty="0">
                <a:latin typeface="Calibri"/>
                <a:cs typeface="Calibri"/>
              </a:rPr>
              <a:t> dla</a:t>
            </a:r>
            <a:r>
              <a:rPr sz="2500" i="1" dirty="0">
                <a:latin typeface="Calibri"/>
                <a:cs typeface="Calibri"/>
              </a:rPr>
              <a:t> </a:t>
            </a:r>
            <a:r>
              <a:rPr sz="2500" i="1" spc="-15" dirty="0">
                <a:latin typeface="Calibri"/>
                <a:cs typeface="Calibri"/>
              </a:rPr>
              <a:t>Doliny</a:t>
            </a:r>
            <a:r>
              <a:rPr sz="2500" i="1" spc="-10" dirty="0">
                <a:latin typeface="Calibri"/>
                <a:cs typeface="Calibri"/>
              </a:rPr>
              <a:t> </a:t>
            </a:r>
            <a:r>
              <a:rPr sz="2500" i="1" spc="-5" dirty="0">
                <a:latin typeface="Calibri"/>
                <a:cs typeface="Calibri"/>
              </a:rPr>
              <a:t>Baryczy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86227" y="260604"/>
            <a:ext cx="6243955" cy="6529070"/>
            <a:chOff x="2586227" y="260604"/>
            <a:chExt cx="6243955" cy="6529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151" y="260604"/>
              <a:ext cx="3131947" cy="652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6227" y="912874"/>
              <a:ext cx="5707380" cy="58765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01490" y="1123569"/>
            <a:ext cx="237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Samorząd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Województwa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883" y="3110865"/>
            <a:ext cx="126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obi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9821" y="1646682"/>
            <a:ext cx="408940" cy="2935605"/>
          </a:xfrm>
          <a:custGeom>
            <a:avLst/>
            <a:gdLst/>
            <a:ahLst/>
            <a:cxnLst/>
            <a:rect l="l" t="t" r="r" b="b"/>
            <a:pathLst>
              <a:path w="408939" h="2935604">
                <a:moveTo>
                  <a:pt x="15239" y="2746247"/>
                </a:moveTo>
                <a:lnTo>
                  <a:pt x="109727" y="2746247"/>
                </a:lnTo>
                <a:lnTo>
                  <a:pt x="109727" y="2378963"/>
                </a:lnTo>
                <a:lnTo>
                  <a:pt x="298703" y="2378963"/>
                </a:lnTo>
                <a:lnTo>
                  <a:pt x="298703" y="2746247"/>
                </a:lnTo>
                <a:lnTo>
                  <a:pt x="393191" y="2746247"/>
                </a:lnTo>
                <a:lnTo>
                  <a:pt x="204215" y="2935223"/>
                </a:lnTo>
                <a:lnTo>
                  <a:pt x="15239" y="2746247"/>
                </a:lnTo>
                <a:close/>
              </a:path>
              <a:path w="408939" h="2935604">
                <a:moveTo>
                  <a:pt x="15239" y="646176"/>
                </a:moveTo>
                <a:lnTo>
                  <a:pt x="113537" y="646176"/>
                </a:lnTo>
                <a:lnTo>
                  <a:pt x="113537" y="0"/>
                </a:lnTo>
                <a:lnTo>
                  <a:pt x="310133" y="0"/>
                </a:lnTo>
                <a:lnTo>
                  <a:pt x="310133" y="646176"/>
                </a:lnTo>
                <a:lnTo>
                  <a:pt x="408431" y="646176"/>
                </a:lnTo>
                <a:lnTo>
                  <a:pt x="211836" y="842771"/>
                </a:lnTo>
                <a:lnTo>
                  <a:pt x="15239" y="646176"/>
                </a:lnTo>
                <a:close/>
              </a:path>
              <a:path w="408939" h="2935604">
                <a:moveTo>
                  <a:pt x="0" y="1533143"/>
                </a:moveTo>
                <a:lnTo>
                  <a:pt x="98298" y="1533143"/>
                </a:lnTo>
                <a:lnTo>
                  <a:pt x="98298" y="1162812"/>
                </a:lnTo>
                <a:lnTo>
                  <a:pt x="294893" y="1162812"/>
                </a:lnTo>
                <a:lnTo>
                  <a:pt x="294893" y="1533143"/>
                </a:lnTo>
                <a:lnTo>
                  <a:pt x="393191" y="1533143"/>
                </a:lnTo>
                <a:lnTo>
                  <a:pt x="196595" y="1729739"/>
                </a:lnTo>
                <a:lnTo>
                  <a:pt x="0" y="153314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1465" y="1724405"/>
            <a:ext cx="3522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Umowa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przyznanie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pomocy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na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realizację </a:t>
            </a:r>
            <a:r>
              <a:rPr sz="1600" i="1" spc="-3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projektu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grantowego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7982" y="2402547"/>
            <a:ext cx="3201670" cy="5842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800" b="1" spc="-5" dirty="0">
                <a:latin typeface="Calibri"/>
                <a:cs typeface="Calibri"/>
              </a:rPr>
              <a:t>Lokalna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Grupa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Działania</a:t>
            </a:r>
            <a:endParaRPr sz="1800">
              <a:latin typeface="Calibri"/>
              <a:cs typeface="Calibri"/>
            </a:endParaRPr>
          </a:p>
          <a:p>
            <a:pPr marL="760095">
              <a:lnSpc>
                <a:spcPct val="100000"/>
              </a:lnSpc>
              <a:spcBef>
                <a:spcPts val="145"/>
              </a:spcBef>
            </a:pPr>
            <a:r>
              <a:rPr sz="1600" i="1" spc="-10" dirty="0">
                <a:latin typeface="Calibri"/>
                <a:cs typeface="Calibri"/>
              </a:rPr>
              <a:t>Umowa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 powierzenie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grantu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2860" y="4199382"/>
            <a:ext cx="3299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latin typeface="Calibri"/>
                <a:cs typeface="Calibri"/>
              </a:rPr>
              <a:t>Porozumienie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 współpracy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partnerskiej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9582" y="3124581"/>
            <a:ext cx="6306820" cy="85153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90"/>
              </a:spcBef>
              <a:tabLst>
                <a:tab pos="1456690" algn="l"/>
                <a:tab pos="2869565" algn="l"/>
                <a:tab pos="4614545" algn="l"/>
              </a:tabLst>
            </a:pPr>
            <a:r>
              <a:rPr sz="1800" b="1" spc="-10" dirty="0">
                <a:latin typeface="Calibri"/>
                <a:cs typeface="Calibri"/>
              </a:rPr>
              <a:t>Grantobiorca	</a:t>
            </a:r>
            <a:r>
              <a:rPr sz="2700" b="1" spc="-15" baseline="-10802" dirty="0">
                <a:latin typeface="Calibri"/>
                <a:cs typeface="Calibri"/>
              </a:rPr>
              <a:t>Grantobiorca	Grantobiorca	</a:t>
            </a:r>
            <a:r>
              <a:rPr sz="1800" b="1" spc="-10" dirty="0">
                <a:latin typeface="Calibri"/>
                <a:cs typeface="Calibri"/>
              </a:rPr>
              <a:t>Grantobiorca</a:t>
            </a:r>
            <a:endParaRPr sz="1800">
              <a:latin typeface="Calibri"/>
              <a:cs typeface="Calibri"/>
            </a:endParaRPr>
          </a:p>
          <a:p>
            <a:pPr marL="215265">
              <a:lnSpc>
                <a:spcPct val="100000"/>
              </a:lnSpc>
              <a:spcBef>
                <a:spcPts val="1090"/>
              </a:spcBef>
              <a:tabLst>
                <a:tab pos="5052060" algn="l"/>
              </a:tabLst>
            </a:pPr>
            <a:r>
              <a:rPr sz="1800" dirty="0">
                <a:latin typeface="Calibri"/>
                <a:cs typeface="Calibri"/>
              </a:rPr>
              <a:t>NGO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stowarzyszenie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rejestrowe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zwykłe)	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Grantobiorca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5982" y="4512436"/>
            <a:ext cx="3429635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45600"/>
              </a:lnSpc>
              <a:spcBef>
                <a:spcPts val="100"/>
              </a:spcBef>
              <a:tabLst>
                <a:tab pos="1908175" algn="l"/>
              </a:tabLst>
            </a:pPr>
            <a:r>
              <a:rPr sz="1800" b="1" dirty="0">
                <a:latin typeface="Calibri"/>
                <a:cs typeface="Calibri"/>
              </a:rPr>
              <a:t>Sz</a:t>
            </a:r>
            <a:r>
              <a:rPr sz="1800" b="1" spc="-50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ł</a:t>
            </a:r>
            <a:r>
              <a:rPr sz="1800" b="1" dirty="0">
                <a:latin typeface="Calibri"/>
                <a:cs typeface="Calibri"/>
              </a:rPr>
              <a:t>y	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Dy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or/Gmina 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Nauczyciele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9446" y="5414009"/>
            <a:ext cx="378460" cy="556260"/>
          </a:xfrm>
          <a:custGeom>
            <a:avLst/>
            <a:gdLst/>
            <a:ahLst/>
            <a:cxnLst/>
            <a:rect l="l" t="t" r="r" b="b"/>
            <a:pathLst>
              <a:path w="378460" h="556260">
                <a:moveTo>
                  <a:pt x="0" y="367283"/>
                </a:moveTo>
                <a:lnTo>
                  <a:pt x="94487" y="367283"/>
                </a:lnTo>
                <a:lnTo>
                  <a:pt x="94487" y="0"/>
                </a:lnTo>
                <a:lnTo>
                  <a:pt x="283463" y="0"/>
                </a:lnTo>
                <a:lnTo>
                  <a:pt x="283463" y="367283"/>
                </a:lnTo>
                <a:lnTo>
                  <a:pt x="377951" y="367283"/>
                </a:lnTo>
                <a:lnTo>
                  <a:pt x="188975" y="556259"/>
                </a:lnTo>
                <a:lnTo>
                  <a:pt x="0" y="36728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39" y="4196842"/>
            <a:ext cx="3138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144</a:t>
            </a:r>
            <a:r>
              <a:rPr sz="3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szkolenia</a:t>
            </a:r>
            <a:endParaRPr sz="3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543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5294477"/>
            <a:ext cx="8227695" cy="119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uczestników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szkoleń</a:t>
            </a:r>
            <a:endParaRPr sz="3600">
              <a:latin typeface="Calibri"/>
              <a:cs typeface="Calibri"/>
            </a:endParaRPr>
          </a:p>
          <a:p>
            <a:pPr marL="585470">
              <a:lnSpc>
                <a:spcPct val="100000"/>
              </a:lnSpc>
              <a:spcBef>
                <a:spcPts val="2690"/>
              </a:spcBef>
            </a:pPr>
            <a:r>
              <a:rPr sz="1800" spc="-10" dirty="0">
                <a:latin typeface="Calibri"/>
                <a:cs typeface="Calibri"/>
              </a:rPr>
              <a:t>Uczestnicy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zajęć: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uczniowie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szkół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objętych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Edukacja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Doliny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Baryczy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67" y="1291590"/>
            <a:ext cx="277876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153</a:t>
            </a:r>
            <a:r>
              <a:rPr sz="4000" spc="-3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549,00</a:t>
            </a:r>
            <a:r>
              <a:rPr sz="4000" spc="-45" dirty="0">
                <a:solidFill>
                  <a:srgbClr val="FF0000"/>
                </a:solidFill>
              </a:rPr>
              <a:t> </a:t>
            </a:r>
            <a:r>
              <a:rPr sz="4000" spc="-10" dirty="0" err="1" smtClean="0">
                <a:solidFill>
                  <a:srgbClr val="FF0000"/>
                </a:solidFill>
              </a:rPr>
              <a:t>zł</a:t>
            </a:r>
            <a:r>
              <a:rPr lang="pl-PL" sz="4000" spc="-10" dirty="0" smtClean="0">
                <a:solidFill>
                  <a:srgbClr val="FF0000"/>
                </a:solidFill>
              </a:rPr>
              <a:t/>
            </a:r>
            <a:br>
              <a:rPr lang="pl-PL" sz="4000" spc="-10" dirty="0" smtClean="0">
                <a:solidFill>
                  <a:srgbClr val="FF0000"/>
                </a:solidFill>
              </a:rPr>
            </a:br>
            <a:r>
              <a:rPr lang="pl-PL" spc="-10" dirty="0" smtClean="0">
                <a:solidFill>
                  <a:srgbClr val="FF0000"/>
                </a:solidFill>
              </a:rPr>
              <a:t>24 placówki</a:t>
            </a:r>
            <a:br>
              <a:rPr lang="pl-PL" spc="-10" dirty="0" smtClean="0">
                <a:solidFill>
                  <a:srgbClr val="FF0000"/>
                </a:solidFill>
              </a:rPr>
            </a:br>
            <a:r>
              <a:rPr lang="pl-PL" spc="-10" dirty="0" smtClean="0">
                <a:solidFill>
                  <a:srgbClr val="FF0000"/>
                </a:solidFill>
              </a:rPr>
              <a:t>23 granty</a:t>
            </a:r>
            <a:br>
              <a:rPr lang="pl-PL" spc="-10" dirty="0" smtClean="0">
                <a:solidFill>
                  <a:srgbClr val="FF0000"/>
                </a:solidFill>
              </a:rPr>
            </a:br>
            <a:r>
              <a:rPr lang="pl-PL" spc="-10" dirty="0" smtClean="0">
                <a:solidFill>
                  <a:srgbClr val="FF0000"/>
                </a:solidFill>
              </a:rPr>
              <a:t>20 grantobiorców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630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889" y="2652183"/>
            <a:ext cx="62052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5"/>
              </a:lnSpc>
            </a:pP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3.</a:t>
            </a:r>
            <a:r>
              <a:rPr sz="3200" b="1" spc="-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Umowa</a:t>
            </a:r>
            <a:r>
              <a:rPr sz="3200" b="1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3200" b="1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powierzenie</a:t>
            </a:r>
            <a:r>
              <a:rPr sz="3200" b="1" spc="-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grantu-</a:t>
            </a:r>
            <a:endParaRPr sz="3200">
              <a:latin typeface="Arial"/>
              <a:cs typeface="Arial"/>
            </a:endParaRPr>
          </a:p>
          <a:p>
            <a:pPr marL="1637030" marR="589280" indent="-1036955">
              <a:lnSpc>
                <a:spcPct val="100000"/>
              </a:lnSpc>
            </a:pP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znaczenie,</a:t>
            </a:r>
            <a:r>
              <a:rPr sz="3200" b="1" spc="-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strony</a:t>
            </a:r>
            <a:r>
              <a:rPr sz="3200" b="1" spc="-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4060"/>
                </a:solidFill>
                <a:latin typeface="Arial"/>
                <a:cs typeface="Arial"/>
              </a:rPr>
              <a:t>umowy, </a:t>
            </a:r>
            <a:r>
              <a:rPr sz="3200" b="1" spc="-8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244060"/>
                </a:solidFill>
                <a:latin typeface="Arial"/>
                <a:cs typeface="Arial"/>
              </a:rPr>
              <a:t>zabezpieczenie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1" y="152400"/>
            <a:ext cx="9047988" cy="67055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7129" y="1845691"/>
            <a:ext cx="530161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41910" indent="-969644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F243E"/>
                </a:solidFill>
                <a:latin typeface="Calibri"/>
                <a:cs typeface="Calibri"/>
              </a:rPr>
              <a:t>3.</a:t>
            </a:r>
            <a:r>
              <a:rPr sz="4000" b="1" spc="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F243E"/>
                </a:solidFill>
                <a:latin typeface="Calibri"/>
                <a:cs typeface="Calibri"/>
              </a:rPr>
              <a:t>Umowa</a:t>
            </a:r>
            <a:r>
              <a:rPr sz="4000" b="1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40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F243E"/>
                </a:solidFill>
                <a:latin typeface="Calibri"/>
                <a:cs typeface="Calibri"/>
              </a:rPr>
              <a:t>powierzenie </a:t>
            </a:r>
            <a:r>
              <a:rPr sz="4000" b="1" spc="-8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F243E"/>
                </a:solidFill>
                <a:latin typeface="Calibri"/>
                <a:cs typeface="Calibri"/>
              </a:rPr>
              <a:t>grantu-</a:t>
            </a:r>
            <a:r>
              <a:rPr sz="40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F243E"/>
                </a:solidFill>
                <a:latin typeface="Calibri"/>
                <a:cs typeface="Calibri"/>
              </a:rPr>
              <a:t>znaczenie,</a:t>
            </a:r>
            <a:endParaRPr sz="4000">
              <a:latin typeface="Calibri"/>
              <a:cs typeface="Calibri"/>
            </a:endParaRPr>
          </a:p>
          <a:p>
            <a:pPr marL="596265" algn="ctr">
              <a:lnSpc>
                <a:spcPct val="100000"/>
              </a:lnSpc>
            </a:pPr>
            <a:r>
              <a:rPr sz="4000" b="1" spc="-35" dirty="0">
                <a:solidFill>
                  <a:srgbClr val="0F243E"/>
                </a:solidFill>
                <a:latin typeface="Calibri"/>
                <a:cs typeface="Calibri"/>
              </a:rPr>
              <a:t>strony</a:t>
            </a:r>
            <a:r>
              <a:rPr sz="40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0F243E"/>
                </a:solidFill>
                <a:latin typeface="Calibri"/>
                <a:cs typeface="Calibri"/>
              </a:rPr>
              <a:t>umowy,</a:t>
            </a:r>
            <a:endParaRPr sz="4000">
              <a:latin typeface="Calibri"/>
              <a:cs typeface="Calibri"/>
            </a:endParaRPr>
          </a:p>
          <a:p>
            <a:pPr marL="492759" marR="5080" algn="ctr">
              <a:lnSpc>
                <a:spcPct val="100000"/>
              </a:lnSpc>
            </a:pPr>
            <a:r>
              <a:rPr sz="4000" b="1" spc="-10" dirty="0">
                <a:solidFill>
                  <a:srgbClr val="0F243E"/>
                </a:solidFill>
                <a:latin typeface="Calibri"/>
                <a:cs typeface="Calibri"/>
              </a:rPr>
              <a:t>ogólne </a:t>
            </a:r>
            <a:r>
              <a:rPr sz="4000" b="1" spc="-15" dirty="0">
                <a:solidFill>
                  <a:srgbClr val="0F243E"/>
                </a:solidFill>
                <a:latin typeface="Calibri"/>
                <a:cs typeface="Calibri"/>
              </a:rPr>
              <a:t>postanowienia, </a:t>
            </a:r>
            <a:r>
              <a:rPr sz="4000" b="1" spc="-8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F243E"/>
                </a:solidFill>
                <a:latin typeface="Calibri"/>
                <a:cs typeface="Calibri"/>
              </a:rPr>
              <a:t>zabezpieczenie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3628</Words>
  <Application>Microsoft Office PowerPoint</Application>
  <PresentationFormat>Pokaz na ekranie (4:3)</PresentationFormat>
  <Paragraphs>352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Office Theme</vt:lpstr>
      <vt:lpstr>Prezentacja programu PowerPoint</vt:lpstr>
      <vt:lpstr>Prezentacja programu PowerPoint</vt:lpstr>
      <vt:lpstr>1. Projekt grantowy  a grant</vt:lpstr>
      <vt:lpstr>Prezentacja programu PowerPoint</vt:lpstr>
      <vt:lpstr>Prezentacja programu PowerPoint</vt:lpstr>
      <vt:lpstr>Prezentacja programu PowerPoint</vt:lpstr>
      <vt:lpstr>2. Projekt grantowy EDU-  interesanci, podział ról</vt:lpstr>
      <vt:lpstr>153 549,00 zł 24 placówki 23 granty 20 grantobiorców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Umowa o powierzenie grantu- POSTANOWIENIA OGÓLNE c.d.</vt:lpstr>
      <vt:lpstr>Prezentacja programu PowerPoint</vt:lpstr>
      <vt:lpstr>Zobowiązania- CEL, WSKAŹNIKI</vt:lpstr>
      <vt:lpstr>1. Grantobiorca jest w szczególności zobowiązany do:</vt:lpstr>
      <vt:lpstr>Prezentacja programu PowerPoint</vt:lpstr>
      <vt:lpstr>Prezentacja programu PowerPoint</vt:lpstr>
      <vt:lpstr>Prezentacja programu PowerPoint</vt:lpstr>
      <vt:lpstr>1. Grantobiorca jest w szczególności zobowiązany do:</vt:lpstr>
      <vt:lpstr>-&gt; DRUK ZGODY RODZICÓW- informacja, zebranie opinii (ewaluacja)</vt:lpstr>
      <vt:lpstr>-&gt; DRUK ZGODY RODZICÓW- element „nagrody” jako narzędzie zachęty </vt:lpstr>
      <vt:lpstr>Zobowiązania- INFORMOWANIE O DOFINANSOWANIU c.d. -&gt; DRUK ZGODY RODZICÓW- formalności przed wyjazdem</vt:lpstr>
      <vt:lpstr>Zobowiązania grantobiorcy</vt:lpstr>
      <vt:lpstr>Prezentacja programu PowerPoint</vt:lpstr>
      <vt:lpstr>5. Pełny monitoring obejmuje także załączenie:</vt:lpstr>
      <vt:lpstr>6. Poszczególne monitoringi ze szkoleń w ramach  zadania składające się na raport będący jednocześnie  sprawozdaniem końcowym.</vt:lpstr>
      <vt:lpstr>Rozliczenie grantu</vt:lpstr>
      <vt:lpstr>Rozliczenie grantu</vt:lpstr>
      <vt:lpstr>Zobowiązania- ROZLICZENIE c.d.</vt:lpstr>
      <vt:lpstr>1. Udział uczniów w ofercie ośrodków edukacji pozaszkolnej z  Doliny Baryczy</vt:lpstr>
      <vt:lpstr>2. Dojazd uczniów</vt:lpstr>
      <vt:lpstr>3. Zbierz zgody rodziców</vt:lpstr>
      <vt:lpstr>Zobowiązania- TRWAŁOŚĆ I MONITORING c.d. Zobowiązania grantobiorcy</vt:lpstr>
      <vt:lpstr>Prezentacja programu PowerPoint</vt:lpstr>
      <vt:lpstr>Prezentacja programu PowerPoint</vt:lpstr>
      <vt:lpstr>Umowa o powierzenie grantu- ODSTĄPIENIE OD UMOWY</vt:lpstr>
      <vt:lpstr>Umowa o powierzenie grantu- PRZEKAZYWANIE  KORESPONDENCJI I INFORMACJI</vt:lpstr>
      <vt:lpstr>Prezentacja programu PowerPoint</vt:lpstr>
      <vt:lpstr>Prezentacja programu PowerPoint</vt:lpstr>
      <vt:lpstr>Umowa o powierzenie grantu-  ZABEZPIECZENIE UMOWY c.d.</vt:lpstr>
      <vt:lpstr>Deklaracja wekslowa wskazuje postanowienia:</vt:lpstr>
      <vt:lpstr>c.d. Deklaracja wekslowa wskazuje postanowienia:</vt:lpstr>
      <vt:lpstr>Deklaracja wekslowa wskazuje postanowienia:</vt:lpstr>
      <vt:lpstr>Prezentacja programu PowerPoint</vt:lpstr>
      <vt:lpstr>Prezentacja programu PowerPoint</vt:lpstr>
      <vt:lpstr>SZKOLIMY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esnazyk</dc:creator>
  <cp:lastModifiedBy>ECHS</cp:lastModifiedBy>
  <cp:revision>6</cp:revision>
  <dcterms:created xsi:type="dcterms:W3CDTF">2021-09-13T11:56:09Z</dcterms:created>
  <dcterms:modified xsi:type="dcterms:W3CDTF">2021-09-14T08:46:43Z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2021-09-13T00:00:00Z</vt:filetime>
  </property>
</Properties>
</file>