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67" r:id="rId2"/>
    <p:sldId id="680" r:id="rId3"/>
    <p:sldId id="757" r:id="rId4"/>
    <p:sldId id="477" r:id="rId5"/>
    <p:sldId id="744" r:id="rId6"/>
    <p:sldId id="585" r:id="rId7"/>
    <p:sldId id="653" r:id="rId8"/>
    <p:sldId id="604" r:id="rId9"/>
    <p:sldId id="641" r:id="rId10"/>
    <p:sldId id="675" r:id="rId11"/>
    <p:sldId id="676" r:id="rId12"/>
    <p:sldId id="677" r:id="rId13"/>
    <p:sldId id="678" r:id="rId14"/>
    <p:sldId id="679" r:id="rId15"/>
    <p:sldId id="753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4" r:id="rId25"/>
    <p:sldId id="756" r:id="rId26"/>
    <p:sldId id="479" r:id="rId27"/>
    <p:sldId id="758" r:id="rId28"/>
    <p:sldId id="759" r:id="rId29"/>
    <p:sldId id="760" r:id="rId30"/>
    <p:sldId id="484" r:id="rId31"/>
    <p:sldId id="485" r:id="rId32"/>
    <p:sldId id="495" r:id="rId33"/>
    <p:sldId id="741" r:id="rId34"/>
    <p:sldId id="632" r:id="rId35"/>
    <p:sldId id="633" r:id="rId36"/>
    <p:sldId id="634" r:id="rId37"/>
    <p:sldId id="635" r:id="rId38"/>
    <p:sldId id="636" r:id="rId39"/>
    <p:sldId id="637" r:id="rId40"/>
    <p:sldId id="638" r:id="rId41"/>
    <p:sldId id="619" r:id="rId42"/>
    <p:sldId id="620" r:id="rId43"/>
    <p:sldId id="621" r:id="rId44"/>
    <p:sldId id="622" r:id="rId45"/>
    <p:sldId id="623" r:id="rId46"/>
    <p:sldId id="616" r:id="rId47"/>
    <p:sldId id="742" r:id="rId48"/>
    <p:sldId id="743" r:id="rId49"/>
    <p:sldId id="386" r:id="rId50"/>
    <p:sldId id="387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8AAC-C30A-42E0-BB87-B9A6A08C7F38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7DE3-9F5E-4997-A713-05D6F0EE92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4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7DE3-9F5E-4997-A713-05D6F0EE92A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37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0519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97813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6877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8240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837016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0487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200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84404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15950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1549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3510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1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61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66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684F2D-50F1-4D91-9A34-73885F9AE19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6AB6A-D588-4980-9585-579A3A55D78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53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14" y="164211"/>
            <a:ext cx="4234180" cy="432434"/>
          </a:xfrm>
          <a:custGeom>
            <a:avLst/>
            <a:gdLst/>
            <a:ahLst/>
            <a:cxnLst/>
            <a:rect l="l" t="t" r="r" b="b"/>
            <a:pathLst>
              <a:path w="4234180" h="432434">
                <a:moveTo>
                  <a:pt x="0" y="432054"/>
                </a:moveTo>
                <a:lnTo>
                  <a:pt x="4234053" y="432054"/>
                </a:lnTo>
                <a:lnTo>
                  <a:pt x="4234053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13630" y="164211"/>
            <a:ext cx="3830954" cy="432434"/>
          </a:xfrm>
          <a:custGeom>
            <a:avLst/>
            <a:gdLst/>
            <a:ahLst/>
            <a:cxnLst/>
            <a:rect l="l" t="t" r="r" b="b"/>
            <a:pathLst>
              <a:path w="3830954" h="432434">
                <a:moveTo>
                  <a:pt x="0" y="432054"/>
                </a:moveTo>
                <a:lnTo>
                  <a:pt x="3830828" y="432054"/>
                </a:lnTo>
                <a:lnTo>
                  <a:pt x="3830828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514" y="59626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59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13630" y="59626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59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514" y="96202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59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413630" y="96202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59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9514" y="132778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80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13630" y="132778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80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9514" y="1967864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80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413630" y="1967864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80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9514" y="2607945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60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413630" y="2607945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60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9514" y="2973704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413630" y="2973704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9514" y="3613784"/>
            <a:ext cx="4234180" cy="365760"/>
          </a:xfrm>
          <a:custGeom>
            <a:avLst/>
            <a:gdLst/>
            <a:ahLst/>
            <a:cxnLst/>
            <a:rect l="l" t="t" r="r" b="b"/>
            <a:pathLst>
              <a:path w="4234180" h="365760">
                <a:moveTo>
                  <a:pt x="0" y="365760"/>
                </a:moveTo>
                <a:lnTo>
                  <a:pt x="4234053" y="365760"/>
                </a:lnTo>
                <a:lnTo>
                  <a:pt x="4234053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13630" y="3613784"/>
            <a:ext cx="3830954" cy="365760"/>
          </a:xfrm>
          <a:custGeom>
            <a:avLst/>
            <a:gdLst/>
            <a:ahLst/>
            <a:cxnLst/>
            <a:rect l="l" t="t" r="r" b="b"/>
            <a:pathLst>
              <a:path w="3830954" h="365760">
                <a:moveTo>
                  <a:pt x="0" y="365760"/>
                </a:moveTo>
                <a:lnTo>
                  <a:pt x="3830828" y="365760"/>
                </a:lnTo>
                <a:lnTo>
                  <a:pt x="3830828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79514" y="397954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413630" y="397954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79514" y="4619625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80"/>
                </a:moveTo>
                <a:lnTo>
                  <a:pt x="4234053" y="640080"/>
                </a:lnTo>
                <a:lnTo>
                  <a:pt x="423405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413630" y="4619625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80"/>
                </a:moveTo>
                <a:lnTo>
                  <a:pt x="3830828" y="640080"/>
                </a:lnTo>
                <a:lnTo>
                  <a:pt x="383082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79514" y="5259666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80"/>
                </a:moveTo>
                <a:lnTo>
                  <a:pt x="4234053" y="640080"/>
                </a:lnTo>
                <a:lnTo>
                  <a:pt x="4234053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413630" y="5259666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80"/>
                </a:moveTo>
                <a:lnTo>
                  <a:pt x="3830828" y="640080"/>
                </a:lnTo>
                <a:lnTo>
                  <a:pt x="3830828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79514" y="5899746"/>
            <a:ext cx="4234180" cy="640080"/>
          </a:xfrm>
          <a:custGeom>
            <a:avLst/>
            <a:gdLst/>
            <a:ahLst/>
            <a:cxnLst/>
            <a:rect l="l" t="t" r="r" b="b"/>
            <a:pathLst>
              <a:path w="4234180" h="640079">
                <a:moveTo>
                  <a:pt x="0" y="640079"/>
                </a:moveTo>
                <a:lnTo>
                  <a:pt x="4234053" y="640079"/>
                </a:lnTo>
                <a:lnTo>
                  <a:pt x="4234053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413630" y="5899746"/>
            <a:ext cx="3830954" cy="640080"/>
          </a:xfrm>
          <a:custGeom>
            <a:avLst/>
            <a:gdLst/>
            <a:ahLst/>
            <a:cxnLst/>
            <a:rect l="l" t="t" r="r" b="b"/>
            <a:pathLst>
              <a:path w="3830954" h="640079">
                <a:moveTo>
                  <a:pt x="0" y="640079"/>
                </a:moveTo>
                <a:lnTo>
                  <a:pt x="3830828" y="640079"/>
                </a:lnTo>
                <a:lnTo>
                  <a:pt x="3830828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13630" y="157861"/>
            <a:ext cx="0" cy="6388735"/>
          </a:xfrm>
          <a:custGeom>
            <a:avLst/>
            <a:gdLst/>
            <a:ahLst/>
            <a:cxnLst/>
            <a:rect l="l" t="t" r="r" b="b"/>
            <a:pathLst>
              <a:path h="6388734">
                <a:moveTo>
                  <a:pt x="0" y="0"/>
                </a:moveTo>
                <a:lnTo>
                  <a:pt x="0" y="63883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73164" y="596265"/>
            <a:ext cx="6775450" cy="0"/>
          </a:xfrm>
          <a:custGeom>
            <a:avLst/>
            <a:gdLst/>
            <a:ahLst/>
            <a:cxnLst/>
            <a:rect l="l" t="t" r="r" b="b"/>
            <a:pathLst>
              <a:path w="6775450">
                <a:moveTo>
                  <a:pt x="0" y="0"/>
                </a:moveTo>
                <a:lnTo>
                  <a:pt x="677513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73164" y="96202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73164" y="132778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73164" y="196786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73164" y="260794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73164" y="2973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73164" y="361378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73164" y="397954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73164" y="4619625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73164" y="5259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73164" y="5899746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79514" y="157861"/>
            <a:ext cx="0" cy="6388735"/>
          </a:xfrm>
          <a:custGeom>
            <a:avLst/>
            <a:gdLst/>
            <a:ahLst/>
            <a:cxnLst/>
            <a:rect l="l" t="t" r="r" b="b"/>
            <a:pathLst>
              <a:path h="6388734">
                <a:moveTo>
                  <a:pt x="0" y="0"/>
                </a:moveTo>
                <a:lnTo>
                  <a:pt x="0" y="63883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244458" y="15786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6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244458" y="873252"/>
            <a:ext cx="0" cy="5673090"/>
          </a:xfrm>
          <a:custGeom>
            <a:avLst/>
            <a:gdLst/>
            <a:ahLst/>
            <a:cxnLst/>
            <a:rect l="l" t="t" r="r" b="b"/>
            <a:pathLst>
              <a:path h="5673090">
                <a:moveTo>
                  <a:pt x="0" y="0"/>
                </a:moveTo>
                <a:lnTo>
                  <a:pt x="0" y="56729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73164" y="164211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73164" y="6539827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64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64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58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53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10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7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37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7767-AC8B-4484-83B7-B53F4DDE773A}" type="datetimeFigureOut">
              <a:rPr lang="pl-PL" smtClean="0"/>
              <a:t>02.05.2022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9C3D-398A-4E7F-971E-E2888012F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33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v.pl/web/arimr/zasady-konkurencyjnego-wyboru-wykonawcow-w-ramach-programu-operacyjnego-rybactwo-i-morze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gm.gov.pl/rybolowstwo/po-ryby-morze-2014-2020/interpretacje/priorytet-4-interpretacj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hyperlink" Target="http://projekty.barycz.pl/strategia-rozwoju-lokalnego-kierowanego-przez-spolecznosc-dla-doliny-baryczy-285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lokalne-kryteria-wyboru-dla-konkursow-86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lokalne-kryteria-wyboru-dla-konkursow-86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lokalne-kryteria-wyboru-dla-konkursow-86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jekty.barycz.pl/lokalne-kryteria-wyboru-dla-konkursow-86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jekty.barycz.pl/lokalne-kryteria-wyboru-dla-konkursow-865" TargetMode="External"/><Relationship Id="rId5" Type="http://schemas.openxmlformats.org/officeDocument/2006/relationships/hyperlink" Target="http://dbpoleca.barycz.pl/pl/oznakuj-swoj-produktusluge-8#scroll-to" TargetMode="External"/><Relationship Id="rId4" Type="http://schemas.openxmlformats.org/officeDocument/2006/relationships/hyperlink" Target="http://nasza-barycz.pl/katalog-infrastruktury-153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barycz.pl/zakonczone-nabory-27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arimr/poddzialanie-192-wsparcie-na-wdrazanie-operacji-w-ramach-strategii-rozwoju-lokalnego-kierowanego-przez-spolecznosc3" TargetMode="External"/><Relationship Id="rId5" Type="http://schemas.openxmlformats.org/officeDocument/2006/relationships/hyperlink" Target="https://www.gov.pl/web/arimr/dzialanie-42-realizacja-lokalnych-strategii-rozwoju-kierowanych-przez-spolecznosc-z-wylaczeniem-projektow-grantowych" TargetMode="External"/><Relationship Id="rId4" Type="http://schemas.openxmlformats.org/officeDocument/2006/relationships/hyperlink" Target="http://projekty.barycz.pl/zanim-siegniesz-po-srodki-1177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rtnertwo@nasza.barycz.pl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kty.barycz.pl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 txBox="1">
            <a:spLocks noChangeArrowheads="1"/>
          </p:cNvSpPr>
          <p:nvPr/>
        </p:nvSpPr>
        <p:spPr bwMode="auto">
          <a:xfrm>
            <a:off x="1333500" y="438150"/>
            <a:ext cx="64722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3200">
                <a:latin typeface="Calibri" pitchFamily="34" charset="0"/>
              </a:rPr>
              <a:t>Wdrażanie Strategii Rozwoju Lokalnego Kierowanego przez Społeczność (LSR) dla Doliny Baryczy na lata 2016 – 2022</a:t>
            </a: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838200" y="3733800"/>
            <a:ext cx="6496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382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3000" dirty="0">
                <a:latin typeface="Calibri" pitchFamily="34" charset="0"/>
              </a:rPr>
              <a:t>Realizacja Planu Komunikacji </a:t>
            </a:r>
            <a:r>
              <a:rPr lang="pl-PL" altLang="pl-PL" sz="2400" dirty="0" smtClean="0">
                <a:latin typeface="Calibri" pitchFamily="34" charset="0"/>
              </a:rPr>
              <a:t>Materiały </a:t>
            </a:r>
            <a:r>
              <a:rPr lang="pl-PL" altLang="pl-PL" sz="2400" dirty="0">
                <a:latin typeface="Calibri" pitchFamily="34" charset="0"/>
              </a:rPr>
              <a:t>informacyjne dot. możliwości pozyskania środków w ramach </a:t>
            </a:r>
            <a:r>
              <a:rPr lang="pl-PL" altLang="pl-PL" sz="2400" dirty="0" smtClean="0">
                <a:latin typeface="Calibri" pitchFamily="34" charset="0"/>
              </a:rPr>
              <a:t>LSR, </a:t>
            </a:r>
            <a:r>
              <a:rPr lang="pl-PL" altLang="pl-PL" sz="2400" smtClean="0">
                <a:latin typeface="Calibri" pitchFamily="34" charset="0"/>
              </a:rPr>
              <a:t>wsparcie biznesu w 2022 r.</a:t>
            </a:r>
            <a:endParaRPr lang="pl-PL" altLang="pl-PL" sz="2400" dirty="0">
              <a:latin typeface="Calibri" pitchFamily="34" charset="0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287338" y="1989138"/>
            <a:ext cx="8850312" cy="160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555625" y="6118225"/>
            <a:ext cx="8313738" cy="693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6019800" y="6118225"/>
            <a:ext cx="3124200" cy="73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7" y="6270151"/>
            <a:ext cx="2957513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Rybactwo i Morze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Pomoc finansową przyznaje się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na realizację operacji w ramach działania realizacja lokalnych strategii rozwoju kierowanych przez społeczność, która:</a:t>
            </a:r>
          </a:p>
          <a:p>
            <a:pPr lvl="0">
              <a:buFontTx/>
              <a:buAutoNum type="arabicParenR"/>
            </a:pP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jest zgodna ze strategią rozwoju lokalnego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 kierowanego przez społeczność, </a:t>
            </a:r>
          </a:p>
          <a:p>
            <a:pPr lvl="0">
              <a:buFontTx/>
              <a:buAutoNum type="arabicParenR"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została wybrana przez lokalną grupę działania,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 o której mowa w art. 32 ust. 2 lit. b rozporządzenia </a:t>
            </a: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</a:rPr>
              <a:t>wymienionego w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pkt 1, zwaną dalej „LGD”;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3) </a:t>
            </a: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nie jest finansowana z udziałem innych środków publicznych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, z wyjątkiem współfinansowania tej operacji:</a:t>
            </a:r>
          </a:p>
          <a:p>
            <a:pPr marL="400050" lvl="1"/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a) z dochodów jednostek samorządu terytorialnego stanowiących dochody własne lub subwencję ogólną,</a:t>
            </a:r>
          </a:p>
          <a:p>
            <a:pPr marL="400050" lvl="1"/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b) z krajowych środków publicznych będących w dyspozycji ministra właściwego do spraw kultury i ochrony dziedzictwa</a:t>
            </a:r>
          </a:p>
          <a:p>
            <a:pPr marL="400050" lvl="1"/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narodowego w ramach programu „Promocja kultury polskiej za granicą – Promesa”,</a:t>
            </a:r>
          </a:p>
          <a:p>
            <a:pPr marL="400050" lvl="1"/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c) z krajowych środków publicznych będących w dyspozycji ministra właściwego do spraw turystyki,</a:t>
            </a:r>
          </a:p>
          <a:p>
            <a:pPr marL="400050" lvl="1"/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d) ze środków Narodowego Funduszu Ochrony Środowiska i Gospodarki Wodnej oraz Wojewódzkich Funduszy Ochrony Środowiska i Gospodarki Wodnej;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4) </a:t>
            </a: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zostanie zakończona w terminie 18 miesięcy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od dnia zawarcia umowy o </a:t>
            </a: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</a:rPr>
              <a:t>dofinansowanie, </a:t>
            </a:r>
            <a:r>
              <a:rPr lang="pl-PL" altLang="pl-PL" sz="1600" b="1" dirty="0" smtClean="0">
                <a:solidFill>
                  <a:srgbClr val="FF0000"/>
                </a:solidFill>
                <a:latin typeface="Calibri" pitchFamily="34" charset="0"/>
              </a:rPr>
              <a:t>max do </a:t>
            </a:r>
            <a:r>
              <a:rPr lang="pl-PL" altLang="pl-PL" sz="1600" b="1" dirty="0" smtClean="0">
                <a:solidFill>
                  <a:srgbClr val="FF0000"/>
                </a:solidFill>
                <a:latin typeface="Calibri" pitchFamily="34" charset="0"/>
              </a:rPr>
              <a:t>15.07.2023</a:t>
            </a:r>
            <a:r>
              <a:rPr lang="pl-PL" altLang="pl-PL" sz="1600" b="1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</a:rPr>
              <a:t>;</a:t>
            </a:r>
            <a:endParaRPr lang="pl-PL" altLang="pl-PL" sz="16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5) </a:t>
            </a:r>
            <a:r>
              <a:rPr lang="pl-PL" altLang="pl-PL" sz="1600" b="1" dirty="0">
                <a:solidFill>
                  <a:prstClr val="black"/>
                </a:solidFill>
                <a:latin typeface="Calibri" pitchFamily="34" charset="0"/>
              </a:rPr>
              <a:t>spełnia warunki określone w rozporządzeniu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</a:rPr>
              <a:t>dla tej </a:t>
            </a: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</a:rPr>
              <a:t>operacji;</a:t>
            </a:r>
          </a:p>
          <a:p>
            <a:pPr marL="0" lvl="0" indent="0">
              <a:buNone/>
            </a:pP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</a:rPr>
              <a:t>6) Inwestycja na terenie objętym LSR</a:t>
            </a:r>
            <a:endParaRPr lang="pl-PL" altLang="pl-PL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61852"/>
            <a:ext cx="6381750" cy="369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kosztów kwalifikowalnych (ponoszone już od 1.01.2015) </a:t>
            </a:r>
            <a:b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</a:rPr>
              <a:t>nie </a:t>
            </a: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</a:rPr>
              <a:t>zalicza się:</a:t>
            </a: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altLang="pl-PL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zakupu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używanych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maszyn, urządzeń lub innego sprzętu;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2) 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nabycia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gruntu, budynku, budowli lub prawa do dysponowania nimi;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3) 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nakładów rzeczowych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4) 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pracy własnej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wykonywanej przez beneficjenta będącego osobą fizyczną i pracy wolontariuszy;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 ogólnych realizacji tej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operacji, w tym honorariów architektów i inżynierów, opłat za konsultacje i doradztwo w zakresie przygotowania przez wnioskodawcę dokumentacji niezbędnej do przyznania i rozliczenia pomocy, w tym studiów wykonalności, oraz kosztów połączeń telefonicznych, opłat za zużytą wodę, energię elektryczną i nośniki energii: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a) 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powyżej 10% 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wartości netto operacji,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b)  które nie miały bezpośredniego związku z realizacją operacji,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c)  które zostały naliczone i wykazane niezgodnie ze sposobem określonym w umowie o dofinansowanie;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6)  związanych z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umową leasingu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a)  w której brak jest postanowień przenoszących na beneficjenta własność rzeczy będących przedmiotem leasingu,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b)  odsetek, opłat ubezpieczeniowych, marży finansującego i kosztów ogólnych, w tym również podatku od towarów i usług (VAT);</a:t>
            </a:r>
          </a:p>
          <a:p>
            <a:pPr marL="0" lvl="0" indent="0"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7) 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amortyzacji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środków trwałych;</a:t>
            </a:r>
          </a:p>
          <a:p>
            <a:pPr lvl="0">
              <a:buFontTx/>
              <a:buAutoNum type="arabicParenR" startAt="8"/>
            </a:pP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związanych </a:t>
            </a: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 konserwacją obiektów kultu religijnego i cmentarzy</a:t>
            </a:r>
          </a:p>
          <a:p>
            <a:pPr lvl="0">
              <a:buFontTx/>
              <a:buAutoNum type="arabicParenR" startAt="8"/>
            </a:pPr>
            <a:r>
              <a:rPr lang="pl-PL" altLang="pl-PL" sz="16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kosztów poniesionych w związku z realizacją tej operacji poza obszarem LSR (</a:t>
            </a:r>
            <a:r>
              <a:rPr lang="pl-PL" altLang="pl-PL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wyjątek: szkolenia, promowanie dziedzictwa kulturowego)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" y="1"/>
            <a:ext cx="1481844" cy="6926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564" y="0"/>
            <a:ext cx="1438436" cy="9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1">
                    <a:lumMod val="75000"/>
                  </a:schemeClr>
                </a:solidFill>
              </a:rPr>
              <a:t>KOSZTY </a:t>
            </a: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</a:rPr>
              <a:t>KWALIFIKOWALNE-</a:t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100" dirty="0">
                <a:solidFill>
                  <a:schemeClr val="accent1">
                    <a:lumMod val="75000"/>
                  </a:schemeClr>
                </a:solidFill>
              </a:rPr>
              <a:t>zasady ponoszenia</a:t>
            </a: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altLang="pl-PL" sz="1600" u="sng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/>
            <a:r>
              <a:rPr lang="pl-PL" altLang="pl-PL" sz="1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Mogą być ponoszone od 1 stycznia 2015 r. (realizacja operacji nie może zostać zakończona przed </a:t>
            </a:r>
            <a:r>
              <a:rPr lang="pl-PL" altLang="pl-PL" sz="1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zawarciem umowy)</a:t>
            </a:r>
            <a:endParaRPr lang="pl-PL" altLang="pl-PL" sz="1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/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Wysokość kosztów kwalifikowalnych ustala się na podstawie umowy, faktury lub innego równoważnego dokumentu księgowego oraz innych dokumentów potwierdzających dokonanie zapłaty przez beneficjenta (gromadzimy dokumenty księgowe)</a:t>
            </a:r>
          </a:p>
          <a:p>
            <a:pPr lvl="0"/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Przy kosztach operacji konieczne jest zachowanie ZASAD KONKURENCYJNOŚCI opracowanych przez </a:t>
            </a:r>
            <a:r>
              <a:rPr lang="pl-PL" altLang="pl-PL" sz="1800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MRiRW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 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https://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www.gov.pl/web/arimr/zasady-konkurencyjnego-wyboru-wykonawcow-w-ramach-programu-operacyjnego-rybactwo-i-morze2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czyli:</a:t>
            </a:r>
          </a:p>
          <a:p>
            <a:pPr marL="0" lvl="0" indent="0">
              <a:buNone/>
            </a:pP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Dla wydatków do 20 000 zł 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netto-&gt; 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zebranie min. 2-óch 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ofert. </a:t>
            </a:r>
          </a:p>
          <a:p>
            <a:pPr marL="0" lvl="0" indent="0">
              <a:buNone/>
            </a:pP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Dla wydatków w przedziale 20 000 -50 000 zł netto-&gt; zebranie min 3-ech ofert lub zastosowanie takich zasad, jak dla wydatków pow. 50 000 zł netto</a:t>
            </a:r>
          </a:p>
          <a:p>
            <a:pPr marL="0" lvl="0" indent="0">
              <a:buNone/>
            </a:pP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Dla wydatków pow. 50 000 zł netto -&gt; min. 5 ofert lub upublicznienie zapytania w </a:t>
            </a:r>
            <a:r>
              <a:rPr lang="pl-PL" altLang="pl-PL" sz="1800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internecie</a:t>
            </a:r>
            <a:endParaRPr lang="pl-PL" altLang="pl-PL" sz="1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Zatrudnienie z PO RIM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Warunek </a:t>
            </a:r>
            <a:r>
              <a:rPr lang="pl-PL" sz="2000" b="1" dirty="0">
                <a:solidFill>
                  <a:srgbClr val="000000"/>
                </a:solidFill>
              </a:rPr>
              <a:t>utworzenia miejsca pracy </a:t>
            </a:r>
            <a:r>
              <a:rPr lang="pl-PL" sz="2000" dirty="0">
                <a:solidFill>
                  <a:srgbClr val="000000"/>
                </a:solidFill>
              </a:rPr>
              <a:t>uznaje się za spełniony, jeśli zatrudnienie: </a:t>
            </a:r>
          </a:p>
          <a:p>
            <a:pPr lvl="0"/>
            <a:r>
              <a:rPr lang="pl-PL" sz="2000" dirty="0">
                <a:solidFill>
                  <a:srgbClr val="000000"/>
                </a:solidFill>
              </a:rPr>
              <a:t>bezpośrednio związane jest z realizowaną operacją,</a:t>
            </a:r>
          </a:p>
          <a:p>
            <a:pPr lvl="0"/>
            <a:r>
              <a:rPr lang="pl-PL" sz="2000" dirty="0">
                <a:solidFill>
                  <a:srgbClr val="000000"/>
                </a:solidFill>
              </a:rPr>
              <a:t>na podstawie umowy o pracę, spółdzielczej umowy o pracę, umowy zlecenia lub umowy o dzieło,</a:t>
            </a:r>
          </a:p>
          <a:p>
            <a:pPr lvl="0"/>
            <a:r>
              <a:rPr lang="pl-PL" sz="2000" dirty="0">
                <a:solidFill>
                  <a:srgbClr val="000000"/>
                </a:solidFill>
              </a:rPr>
              <a:t>w wymiarze czasu co najmniej 20 godzin tygodniowo, </a:t>
            </a:r>
          </a:p>
          <a:p>
            <a:pPr lvl="0"/>
            <a:r>
              <a:rPr lang="pl-PL" sz="2000" dirty="0">
                <a:solidFill>
                  <a:srgbClr val="000000"/>
                </a:solidFill>
              </a:rPr>
              <a:t>umowa o pracę lub spółdzielcza umowa o pracę może zostać zawarta na czas określony, jednak nie krótszy niż 3 lata*, </a:t>
            </a:r>
          </a:p>
          <a:p>
            <a:pPr lvl="0"/>
            <a:r>
              <a:rPr lang="pl-PL" sz="2000" dirty="0">
                <a:solidFill>
                  <a:srgbClr val="000000"/>
                </a:solidFill>
              </a:rPr>
              <a:t>związane z wykonywaniem prac sezonowych na podstawie stosunku pracy, zawierane na czas wykonania określonych czynności związanych z tzw. sezonowością. Minimalny czas trwania takiej umowy to 3 miesiące, ponawiany co roku, co najmniej przez 3 lata; polega na świadczeniu pracy na rzecz beneficjenta przez członków rodziny pozostających we wspólnym gospodarstwie domowym, pod warunkiem, że pomiędzy beneficjentem a członkiem rodziny zostanie zawarta pisemna umowa ), a w przypadku utrzymania miejsca pracy, umowa ta powinna być zawarta przynajmniej 12 miesięcy przez złożeniem wniosku o dofinansowanie (jeśli dotyczy), </a:t>
            </a:r>
          </a:p>
          <a:p>
            <a:pPr lvl="0"/>
            <a:r>
              <a:rPr lang="pl-PL" sz="2000" i="1" dirty="0">
                <a:solidFill>
                  <a:srgbClr val="000000"/>
                </a:solidFill>
              </a:rPr>
              <a:t>ogółem zwiększy się łączna liczba zatrudnionych pracowników do dnia złożenia wniosku o płatność w stosunku do liczby zatrudnienia w dniu złożenia wniosku o dofinansowanie-&gt; </a:t>
            </a:r>
            <a:r>
              <a:rPr lang="pl-PL" sz="2000" b="1" u="sng" dirty="0">
                <a:solidFill>
                  <a:srgbClr val="FF0000"/>
                </a:solidFill>
              </a:rPr>
              <a:t>nieaktualny zapis w instrukcji (nie obowiązuje)!!!</a:t>
            </a:r>
          </a:p>
          <a:p>
            <a:pPr lvl="0"/>
            <a:r>
              <a:rPr lang="pl-PL" sz="2000" dirty="0">
                <a:solidFill>
                  <a:prstClr val="black"/>
                </a:solidFill>
              </a:rPr>
              <a:t>Utworzone miejsce pracy winno mieć charakter stały, a w przypadku stanowisk sezonowych – powtarzalny</a:t>
            </a:r>
          </a:p>
          <a:p>
            <a:pPr marL="0" lvl="0" indent="0">
              <a:buNone/>
            </a:pPr>
            <a:endParaRPr lang="pl-PL" altLang="pl-PL" sz="1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Zatrudnienie z PO RIM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Warunek </a:t>
            </a:r>
            <a:r>
              <a:rPr lang="pl-PL" sz="2400" b="1" dirty="0">
                <a:solidFill>
                  <a:srgbClr val="000000"/>
                </a:solidFill>
              </a:rPr>
              <a:t>utrzymania miejsca pracy </a:t>
            </a:r>
            <a:r>
              <a:rPr lang="pl-PL" sz="2400" dirty="0">
                <a:solidFill>
                  <a:srgbClr val="000000"/>
                </a:solidFill>
              </a:rPr>
              <a:t>: </a:t>
            </a:r>
          </a:p>
          <a:p>
            <a:pPr marL="0" lvl="0" indent="0"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Utrzymanie  </a:t>
            </a:r>
            <a:r>
              <a:rPr lang="pl-PL" sz="2400" dirty="0">
                <a:solidFill>
                  <a:srgbClr val="000000"/>
                </a:solidFill>
              </a:rPr>
              <a:t>istniejącego co najmniej przez </a:t>
            </a:r>
            <a:r>
              <a:rPr lang="pl-PL" sz="2400" u="sng" dirty="0">
                <a:solidFill>
                  <a:srgbClr val="000000"/>
                </a:solidFill>
              </a:rPr>
              <a:t>12 miesięcy bezpośrednio poprzedzających dzień złożenia wniosku o dofinansowanie, zagrożonego likwidacją miejsca pracy</a:t>
            </a:r>
            <a:r>
              <a:rPr lang="pl-PL" sz="2400" dirty="0">
                <a:solidFill>
                  <a:srgbClr val="000000"/>
                </a:solidFill>
              </a:rPr>
              <a:t>, które bez pomocy finansowej w ramach Priorytetu 4 „Zwiększenie zatrudnienia i spójności terytorialnej”, zawartego w Programie zostałoby </a:t>
            </a:r>
            <a:r>
              <a:rPr lang="pl-PL" sz="2400" dirty="0" smtClean="0">
                <a:solidFill>
                  <a:srgbClr val="000000"/>
                </a:solidFill>
              </a:rPr>
              <a:t>utracone.</a:t>
            </a:r>
          </a:p>
          <a:p>
            <a:pPr marL="0" lvl="0" indent="0"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Warunki zatrudnienia nie powinny ulec pogorszeniu, np. zmniejszenie etatu czy zamiana etatu na zlecenie!</a:t>
            </a:r>
          </a:p>
          <a:p>
            <a:pPr marL="0" lvl="0" indent="0">
              <a:buNone/>
            </a:pPr>
            <a:r>
              <a:rPr lang="pl-PL" sz="2400" b="1" dirty="0" smtClean="0">
                <a:solidFill>
                  <a:srgbClr val="000000"/>
                </a:solidFill>
              </a:rPr>
              <a:t>Podjęcie </a:t>
            </a:r>
            <a:r>
              <a:rPr lang="pl-PL" sz="2400" b="1" dirty="0">
                <a:solidFill>
                  <a:srgbClr val="000000"/>
                </a:solidFill>
              </a:rPr>
              <a:t>działalności gospodarczej </a:t>
            </a:r>
            <a:r>
              <a:rPr lang="pl-PL" sz="2400" dirty="0">
                <a:solidFill>
                  <a:srgbClr val="000000"/>
                </a:solidFill>
              </a:rPr>
              <a:t>należy rozumieć jako podjęcie działalności gospodarczej w myśl ustawy z dnia 6 marca 2018 r.- Prawo przedsiębiorców (Dz.U. poz. 646 i 1479)</a:t>
            </a:r>
          </a:p>
          <a:p>
            <a:pPr marL="0" lvl="0" indent="0">
              <a:buNone/>
            </a:pPr>
            <a:endParaRPr lang="pl-PL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pl-PL" sz="2400" dirty="0" err="1">
                <a:solidFill>
                  <a:srgbClr val="000000"/>
                </a:solidFill>
              </a:rPr>
              <a:t>MGMiŻŚ</a:t>
            </a:r>
            <a:r>
              <a:rPr lang="pl-PL" sz="2400" dirty="0">
                <a:solidFill>
                  <a:srgbClr val="000000"/>
                </a:solidFill>
              </a:rPr>
              <a:t>-&gt; wyjaśnienie </a:t>
            </a:r>
            <a:r>
              <a:rPr lang="pl-PL" sz="2400" dirty="0">
                <a:solidFill>
                  <a:srgbClr val="000000"/>
                </a:solidFill>
                <a:hlinkClick r:id="rId2"/>
              </a:rPr>
              <a:t>https://mgm.gov.pl/rybolowstwo/po-ryby-morze-2014-2020/interpretacje/priorytet-4-interpretacje/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pl-PL" altLang="pl-PL" sz="18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Zobowiązania z umowy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24554"/>
            <a:ext cx="8424936" cy="5521325"/>
          </a:xfrm>
        </p:spPr>
        <p:txBody>
          <a:bodyPr>
            <a:normAutofit lnSpcReduction="10000"/>
          </a:bodyPr>
          <a:lstStyle/>
          <a:p>
            <a:pPr lvl="0">
              <a:buAutoNum type="arabicPlain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poniesienie i udokumentowanie kosztów operacji</a:t>
            </a:r>
          </a:p>
          <a:p>
            <a:pPr lvl="0">
              <a:buAutoNum type="arabicPlain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spełnianie </a:t>
            </a:r>
            <a:r>
              <a:rPr lang="pl-PL" altLang="pl-PL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wymagań sanitarnych, ochrony środowiska, weterynaryjnych, a także dotyczących bezpieczeństwa żywności i żywienia oraz warunków ochrony 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zwierząt</a:t>
            </a:r>
          </a:p>
          <a:p>
            <a:pPr lvl="0">
              <a:buAutoNum type="arabicPlain" startAt="3"/>
            </a:pPr>
            <a:r>
              <a:rPr lang="pl-PL" altLang="pl-PL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siągnięcie celu i wskaźników operacji do dnia złożenia wniosku o płatność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niefinansowanie operacji z udziałem innych środków publicznych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zachowanie celu operacji (miejsc pracy) do 3-ech lat od daty rozliczenia operacji, a wyników inwestycji do 5-u lat (prowadzenie działalności, zakaz zbycia zakupów z operacji)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oddzielny system rachunkowości, jeśli Beneficjent jest zobowiązany do prowadzenia pełnych ksiąg rachunkowych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5-u lat od rozliczenia operacji trzeba: prowadzić działalność, nie zbywać zakupionych rzeczy, poddawać się kontroli, przechowywać dokumenty, udostępniać dane wz. z operacją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3-ech lat po rozliczeniu trzeba składać sprawozdanie dot. miejsc pracy i je utrzymywać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od momentu zawarcia umowy do rozliczenia trzeba informować o uzyskanym wsparciu (plakat, www)</a:t>
            </a:r>
          </a:p>
          <a:p>
            <a:pPr lvl="0">
              <a:buAutoNum type="arabicPlain" startAt="3"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wydatki muszą być ponoszone zgodnie z zasadami konkurencyjności</a:t>
            </a:r>
          </a:p>
          <a:p>
            <a:pPr lvl="0">
              <a:buAutoNum type="arabicPlain" startAt="3"/>
            </a:pPr>
            <a:endParaRPr lang="pl-PL" altLang="pl-PL" sz="18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AutoNum type="arabicPlain" startAt="3"/>
            </a:pPr>
            <a:endParaRPr lang="pl-PL" altLang="pl-PL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 txBox="1">
            <a:spLocks noChangeArrowheads="1"/>
          </p:cNvSpPr>
          <p:nvPr/>
        </p:nvSpPr>
        <p:spPr bwMode="auto">
          <a:xfrm>
            <a:off x="2635870" y="-21058"/>
            <a:ext cx="39973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4286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4000" dirty="0">
                <a:latin typeface="Calibri" pitchFamily="34" charset="0"/>
              </a:rPr>
              <a:t>Limity środków PROW 2014 – </a:t>
            </a:r>
            <a:r>
              <a:rPr lang="pl-PL" altLang="pl-PL" sz="4000" dirty="0" smtClean="0">
                <a:latin typeface="Calibri" pitchFamily="34" charset="0"/>
              </a:rPr>
              <a:t>2020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2400" dirty="0" smtClean="0">
                <a:latin typeface="Calibri" pitchFamily="34" charset="0"/>
              </a:rPr>
              <a:t>Nabór I kw.2022</a:t>
            </a:r>
            <a:endParaRPr lang="pl-PL" altLang="pl-PL" sz="2400" dirty="0">
              <a:latin typeface="Calibri" pitchFamily="34" charset="0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4580" name="object 4"/>
          <p:cNvSpPr txBox="1">
            <a:spLocks noChangeArrowheads="1"/>
          </p:cNvSpPr>
          <p:nvPr/>
        </p:nvSpPr>
        <p:spPr bwMode="auto">
          <a:xfrm>
            <a:off x="536575" y="1340768"/>
            <a:ext cx="8375650" cy="52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dirty="0">
                <a:solidFill>
                  <a:srgbClr val="FF0000"/>
                </a:solidFill>
                <a:latin typeface="Calibri" pitchFamily="34" charset="0"/>
              </a:rPr>
              <a:t>Konkursy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25"/>
              </a:spcBef>
              <a:buFontTx/>
              <a:buChar char="•"/>
            </a:pPr>
            <a:r>
              <a:rPr lang="pl-PL" altLang="pl-PL" u="sng" dirty="0">
                <a:latin typeface="Calibri" pitchFamily="34" charset="0"/>
              </a:rPr>
              <a:t>Minimalna wartość </a:t>
            </a:r>
            <a:r>
              <a:rPr lang="pl-PL" altLang="pl-PL" b="1" u="sng" dirty="0">
                <a:latin typeface="Calibri" pitchFamily="34" charset="0"/>
              </a:rPr>
              <a:t>kosztów całkowitych 50 tys. </a:t>
            </a:r>
          </a:p>
          <a:p>
            <a:pPr eaLnBrk="1" hangingPunct="1">
              <a:lnSpc>
                <a:spcPct val="80000"/>
              </a:lnSpc>
              <a:spcBef>
                <a:spcPts val="525"/>
              </a:spcBef>
              <a:buFontTx/>
              <a:buChar char="•"/>
            </a:pPr>
            <a:r>
              <a:rPr lang="pl-PL" altLang="pl-PL" dirty="0">
                <a:latin typeface="Calibri" pitchFamily="34" charset="0"/>
              </a:rPr>
              <a:t>max. dofinasowanie </a:t>
            </a:r>
            <a:r>
              <a:rPr lang="pl-PL" altLang="pl-PL" b="1" dirty="0">
                <a:latin typeface="Calibri" pitchFamily="34" charset="0"/>
              </a:rPr>
              <a:t>300 tys.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b="1" dirty="0" smtClean="0">
                <a:latin typeface="Calibri" pitchFamily="34" charset="0"/>
              </a:rPr>
              <a:t>Działalność </a:t>
            </a:r>
            <a:r>
              <a:rPr lang="pl-PL" altLang="pl-PL" b="1" dirty="0">
                <a:latin typeface="Calibri" pitchFamily="34" charset="0"/>
              </a:rPr>
              <a:t>gospodarcza: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b="1" dirty="0">
                <a:latin typeface="Calibri" pitchFamily="34" charset="0"/>
              </a:rPr>
              <a:t> Podejmowanie- PREMIA 100 tys. zł</a:t>
            </a:r>
            <a:r>
              <a:rPr lang="pl-PL" altLang="pl-PL" dirty="0">
                <a:latin typeface="Calibri" pitchFamily="34" charset="0"/>
              </a:rPr>
              <a:t>– 95% kosztów na ok. 106 tys</a:t>
            </a:r>
            <a:r>
              <a:rPr lang="pl-PL" altLang="pl-PL" dirty="0" smtClean="0">
                <a:latin typeface="Calibri" pitchFamily="34" charset="0"/>
              </a:rPr>
              <a:t>. Zawsze wnioskujemy o 100 tys. zł, </a:t>
            </a:r>
            <a:r>
              <a:rPr lang="pl-PL" altLang="pl-PL" b="1" dirty="0" smtClean="0">
                <a:latin typeface="Calibri" pitchFamily="34" charset="0"/>
              </a:rPr>
              <a:t>80 tys. zł wypłacane po zawarciu umowy</a:t>
            </a:r>
            <a:r>
              <a:rPr lang="pl-PL" altLang="pl-PL" dirty="0" smtClean="0">
                <a:latin typeface="Calibri" pitchFamily="34" charset="0"/>
              </a:rPr>
              <a:t>, a 20 tys. zł po zrealizowaniu </a:t>
            </a:r>
            <a:r>
              <a:rPr lang="pl-PL" altLang="pl-PL" dirty="0" smtClean="0">
                <a:latin typeface="Calibri" pitchFamily="34" charset="0"/>
              </a:rPr>
              <a:t>operacji </a:t>
            </a:r>
            <a:r>
              <a:rPr lang="pl-PL" altLang="pl-PL" dirty="0" smtClean="0">
                <a:solidFill>
                  <a:srgbClr val="FF0000"/>
                </a:solidFill>
                <a:latin typeface="Calibri" pitchFamily="34" charset="0"/>
              </a:rPr>
              <a:t>(obecnie brak środków)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b="1" dirty="0">
                <a:latin typeface="Calibri" pitchFamily="34" charset="0"/>
              </a:rPr>
              <a:t>Rozwijanie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dirty="0">
                <a:latin typeface="Calibri" pitchFamily="34" charset="0"/>
              </a:rPr>
              <a:t>Min. 50 % kosztów, warunkowo zwiększony limit do 70%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dirty="0">
                <a:latin typeface="Calibri" pitchFamily="34" charset="0"/>
              </a:rPr>
              <a:t>min. 25 tys</a:t>
            </a:r>
            <a:r>
              <a:rPr lang="pl-PL" altLang="pl-PL" dirty="0" smtClean="0">
                <a:latin typeface="Calibri" pitchFamily="34" charset="0"/>
              </a:rPr>
              <a:t>.- max  </a:t>
            </a:r>
            <a:r>
              <a:rPr lang="pl-PL" altLang="pl-PL" dirty="0">
                <a:latin typeface="Calibri" pitchFamily="34" charset="0"/>
              </a:rPr>
              <a:t>300 tys. </a:t>
            </a:r>
            <a:r>
              <a:rPr lang="pl-PL" altLang="pl-PL" dirty="0" smtClean="0">
                <a:latin typeface="Calibri" pitchFamily="34" charset="0"/>
              </a:rPr>
              <a:t>zł </a:t>
            </a:r>
            <a:r>
              <a:rPr lang="pl-PL" altLang="pl-PL" b="1" dirty="0" smtClean="0">
                <a:latin typeface="Calibri" pitchFamily="34" charset="0"/>
              </a:rPr>
              <a:t>w formie refundacji</a:t>
            </a:r>
            <a:r>
              <a:rPr lang="pl-PL" altLang="pl-PL" dirty="0" smtClean="0">
                <a:latin typeface="Calibri" pitchFamily="34" charset="0"/>
              </a:rPr>
              <a:t>, po zawarciu umowy możliwe wyprzedzające finansowanie w wys. 36,37% pomocy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b="1" dirty="0" smtClean="0">
                <a:latin typeface="Calibri" pitchFamily="34" charset="0"/>
              </a:rPr>
              <a:t>Pomoc pow. 25 tys</a:t>
            </a:r>
            <a:r>
              <a:rPr lang="pl-PL" altLang="pl-PL" dirty="0" smtClean="0">
                <a:latin typeface="Calibri" pitchFamily="34" charset="0"/>
              </a:rPr>
              <a:t>. </a:t>
            </a:r>
            <a:r>
              <a:rPr lang="pl-PL" altLang="pl-PL" b="1" dirty="0" smtClean="0">
                <a:latin typeface="Calibri" pitchFamily="34" charset="0"/>
              </a:rPr>
              <a:t>zł</a:t>
            </a:r>
            <a:r>
              <a:rPr lang="pl-PL" altLang="pl-PL" dirty="0" smtClean="0">
                <a:latin typeface="Calibri" pitchFamily="34" charset="0"/>
              </a:rPr>
              <a:t>, jeśli operacja </a:t>
            </a:r>
            <a:r>
              <a:rPr lang="pl-PL" altLang="pl-PL" dirty="0">
                <a:latin typeface="Calibri" pitchFamily="34" charset="0"/>
              </a:rPr>
              <a:t>zakłada: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a) utworzenie co najmniej jednego miejsca pracy w przeliczeniu na pełne etaty średnioroczne i jest to uzasadnione zakresem realizacji operacji, a osoba, dla której zostanie utworzone to miejsce pracy, zostanie zatrudniona na podstawie umowy o pracę lub spółdzielczej umowy o pracę,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b) utrzymanie miejsc pracy, w tym miejsc pracy, które zostaną utworzone w ramach realizacji operacji, do dnia, w którym upłyną 3 lata od dnia wypłaty płatności końcowej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latin typeface="Calibri" pitchFamily="34" charset="0"/>
            </a:endParaRPr>
          </a:p>
        </p:txBody>
      </p:sp>
      <p:sp>
        <p:nvSpPr>
          <p:cNvPr id="24581" name="object 5"/>
          <p:cNvSpPr>
            <a:spLocks noChangeArrowheads="1"/>
          </p:cNvSpPr>
          <p:nvPr/>
        </p:nvSpPr>
        <p:spPr bwMode="auto">
          <a:xfrm>
            <a:off x="7164388" y="260350"/>
            <a:ext cx="1747837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107504" y="3284984"/>
            <a:ext cx="8804721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7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2"/>
          <p:cNvSpPr txBox="1">
            <a:spLocks noChangeArrowheads="1"/>
          </p:cNvSpPr>
          <p:nvPr/>
        </p:nvSpPr>
        <p:spPr bwMode="auto">
          <a:xfrm>
            <a:off x="247650" y="774700"/>
            <a:ext cx="828516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latin typeface="Calibri" pitchFamily="34" charset="0"/>
              </a:rPr>
              <a:t>1. Kto </a:t>
            </a:r>
            <a:r>
              <a:rPr lang="pl-PL" altLang="pl-PL" b="1" dirty="0">
                <a:latin typeface="Calibri" pitchFamily="34" charset="0"/>
              </a:rPr>
              <a:t>może ubiegać się o pomoc?</a:t>
            </a:r>
            <a:endParaRPr lang="pl-PL" altLang="pl-PL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b="1" u="sng" dirty="0">
                <a:latin typeface="Calibri" pitchFamily="34" charset="0"/>
              </a:rPr>
              <a:t>1) Osobą fizyczną </a:t>
            </a:r>
            <a:r>
              <a:rPr lang="pl-PL" altLang="pl-PL" dirty="0">
                <a:latin typeface="Calibri" pitchFamily="34" charset="0"/>
              </a:rPr>
              <a:t>, jeżeli:</a:t>
            </a:r>
          </a:p>
          <a:p>
            <a:pPr lvl="1" algn="just" eaLnBrk="1" hangingPunct="1">
              <a:spcBef>
                <a:spcPts val="288"/>
              </a:spcBef>
              <a:buFont typeface="Calibri" pitchFamily="34" charset="0"/>
              <a:buAutoNum type="alphaLcParenR"/>
            </a:pPr>
            <a:r>
              <a:rPr lang="pl-PL" altLang="pl-PL" dirty="0">
                <a:latin typeface="Calibri" pitchFamily="34" charset="0"/>
              </a:rPr>
              <a:t>jest obywatelem państwa członkowskiego Unii Europejskiej,</a:t>
            </a:r>
          </a:p>
          <a:p>
            <a:pPr lvl="1" algn="just" eaLnBrk="1" hangingPunct="1">
              <a:spcBef>
                <a:spcPts val="288"/>
              </a:spcBef>
              <a:buFont typeface="Calibri" pitchFamily="34" charset="0"/>
              <a:buAutoNum type="alphaLcParenR"/>
            </a:pPr>
            <a:r>
              <a:rPr lang="pl-PL" altLang="pl-PL" dirty="0">
                <a:latin typeface="Calibri" pitchFamily="34" charset="0"/>
              </a:rPr>
              <a:t>jest pełnoletnia,</a:t>
            </a:r>
          </a:p>
          <a:p>
            <a:pPr lvl="1" algn="just"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lphaLcParenR"/>
            </a:pPr>
            <a:r>
              <a:rPr lang="pl-PL" altLang="pl-PL" b="1" dirty="0" smtClean="0">
                <a:solidFill>
                  <a:srgbClr val="FF0000"/>
                </a:solidFill>
                <a:latin typeface="Calibri" pitchFamily="34" charset="0"/>
              </a:rPr>
              <a:t> ma </a:t>
            </a:r>
            <a:r>
              <a:rPr lang="pl-PL" altLang="pl-PL" b="1" dirty="0">
                <a:solidFill>
                  <a:srgbClr val="FF0000"/>
                </a:solidFill>
                <a:latin typeface="Calibri" pitchFamily="34" charset="0"/>
              </a:rPr>
              <a:t>miejsce zamieszkania na obszarze wiejskim objętym LSR </a:t>
            </a:r>
            <a:r>
              <a:rPr lang="pl-PL" altLang="pl-PL" dirty="0">
                <a:latin typeface="Calibri" pitchFamily="34" charset="0"/>
              </a:rPr>
              <a:t>– </a:t>
            </a:r>
            <a:r>
              <a:rPr lang="pl-PL" altLang="pl-PL" u="sng" dirty="0">
                <a:latin typeface="Calibri" pitchFamily="34" charset="0"/>
              </a:rPr>
              <a:t>w przypadku gdy osoba fizyczna nie wykonuje działalności gospodarczej,</a:t>
            </a:r>
            <a:r>
              <a:rPr lang="pl-PL" altLang="pl-PL" dirty="0">
                <a:latin typeface="Calibri" pitchFamily="34" charset="0"/>
              </a:rPr>
              <a:t> do której stosuje się przepisy ustawy z dnia 2 lipca 2004 r. o swobodzie działalności gospodarczej (Dz. U. z 2015 r. poz. 584, z </a:t>
            </a:r>
            <a:r>
              <a:rPr lang="pl-PL" altLang="pl-PL" dirty="0" err="1">
                <a:latin typeface="Calibri" pitchFamily="34" charset="0"/>
              </a:rPr>
              <a:t>późn</a:t>
            </a:r>
            <a:r>
              <a:rPr lang="pl-PL" altLang="pl-PL" dirty="0">
                <a:latin typeface="Calibri" pitchFamily="34" charset="0"/>
              </a:rPr>
              <a:t>. zm. 2)),</a:t>
            </a:r>
          </a:p>
          <a:p>
            <a:pPr lvl="1" algn="just"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lphaLcParenR"/>
            </a:pPr>
            <a:r>
              <a:rPr lang="pl-PL" altLang="pl-PL" dirty="0">
                <a:latin typeface="Calibri" pitchFamily="34" charset="0"/>
              </a:rPr>
              <a:t> miejsce  oznaczone  adresem,  pod  którym  </a:t>
            </a:r>
            <a:r>
              <a:rPr lang="pl-PL" altLang="pl-PL" b="1" u="sng" dirty="0">
                <a:solidFill>
                  <a:srgbClr val="FF0000"/>
                </a:solidFill>
                <a:latin typeface="Calibri" pitchFamily="34" charset="0"/>
              </a:rPr>
              <a:t>wykonuje  działalność  gospodarczą</a:t>
            </a:r>
            <a:r>
              <a:rPr lang="pl-PL" altLang="pl-PL" u="sng" dirty="0">
                <a:latin typeface="Calibri" pitchFamily="34" charset="0"/>
              </a:rPr>
              <a:t>, </a:t>
            </a:r>
            <a:r>
              <a:rPr lang="pl-PL" altLang="pl-PL" dirty="0">
                <a:latin typeface="Calibri" pitchFamily="34" charset="0"/>
              </a:rPr>
              <a:t> wpisanym  do Centralnej  Ewidencji  i  Informacji  o  Działalności  Gospodarczej,  znajduje  się  na  obszarze  wiejskim objętym  LSR  –  w  przypadku  gdy  osoba  fizyczna  wykonuje  działalność  gospodarczą,  do  której stosuje się przepisy ustawy z dnia 2 lipca 2004 r. o swobodzie działalności gospodarczej, albo</a:t>
            </a:r>
          </a:p>
          <a:p>
            <a:pPr algn="just" eaLnBrk="1" hangingPunct="1">
              <a:spcBef>
                <a:spcPts val="288"/>
              </a:spcBef>
            </a:pPr>
            <a:r>
              <a:rPr lang="pl-PL" altLang="pl-PL" b="1" u="sng" dirty="0">
                <a:latin typeface="Calibri" pitchFamily="34" charset="0"/>
              </a:rPr>
              <a:t>2)  osobą prawną </a:t>
            </a:r>
            <a:r>
              <a:rPr lang="pl-PL" altLang="pl-PL" dirty="0">
                <a:latin typeface="Calibri" pitchFamily="34" charset="0"/>
              </a:rPr>
              <a:t>, z wyłączeniem województwa, jeżeli siedziba tej osoby lub jej oddziału znajduje się na obszarze wiejskim objętym LSR, albo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arenR" startAt="3"/>
            </a:pPr>
            <a:r>
              <a:rPr lang="pl-PL" altLang="pl-PL" b="1" u="sng" dirty="0">
                <a:latin typeface="Calibri" pitchFamily="34" charset="0"/>
              </a:rPr>
              <a:t> jednostką organizacyjną nieposiadającą osobowości prawnej</a:t>
            </a:r>
            <a:r>
              <a:rPr lang="pl-PL" altLang="pl-PL" b="1" dirty="0">
                <a:latin typeface="Calibri" pitchFamily="34" charset="0"/>
              </a:rPr>
              <a:t>, </a:t>
            </a:r>
            <a:r>
              <a:rPr lang="pl-PL" altLang="pl-PL" dirty="0">
                <a:latin typeface="Calibri" pitchFamily="34" charset="0"/>
              </a:rPr>
              <a:t>której ustawa przyznaje zdolność prawną, jeżeli siedziba tej jednostki lub jej oddziału znajduje się na obszarze wiejskim objętym LSR.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79876" name="object 4"/>
          <p:cNvSpPr>
            <a:spLocks noChangeArrowheads="1"/>
          </p:cNvSpPr>
          <p:nvPr/>
        </p:nvSpPr>
        <p:spPr bwMode="auto">
          <a:xfrm>
            <a:off x="7164388" y="260350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8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2"/>
          <p:cNvSpPr txBox="1">
            <a:spLocks noChangeArrowheads="1"/>
          </p:cNvSpPr>
          <p:nvPr/>
        </p:nvSpPr>
        <p:spPr bwMode="auto">
          <a:xfrm>
            <a:off x="247650" y="774700"/>
            <a:ext cx="8285163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Kto może ubiegać się o pomoc</a:t>
            </a:r>
            <a:r>
              <a:rPr lang="pl-PL" altLang="pl-PL" b="1" dirty="0" smtClean="0">
                <a:latin typeface="Calibri" pitchFamily="34" charset="0"/>
              </a:rPr>
              <a:t>?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2.  W przypadku gdy operacja będzie realizowana w ramach wykonywania działalności gospodarczej </a:t>
            </a:r>
            <a:r>
              <a:rPr lang="pl-PL" altLang="pl-PL" b="1" dirty="0">
                <a:latin typeface="Calibri" pitchFamily="34" charset="0"/>
              </a:rPr>
              <a:t>w formie spółki cywilnej </a:t>
            </a:r>
            <a:r>
              <a:rPr lang="pl-PL" altLang="pl-PL" dirty="0">
                <a:latin typeface="Calibri" pitchFamily="34" charset="0"/>
              </a:rPr>
              <a:t>warunki określone w ust. 1 powinny być spełnione przez </a:t>
            </a:r>
            <a:r>
              <a:rPr lang="pl-PL" altLang="pl-PL" b="1" dirty="0">
                <a:latin typeface="Calibri" pitchFamily="34" charset="0"/>
              </a:rPr>
              <a:t>wszystkich wspólników tej spółki</a:t>
            </a:r>
            <a:r>
              <a:rPr lang="pl-PL" altLang="pl-PL" dirty="0">
                <a:latin typeface="Calibri" pitchFamily="34" charset="0"/>
              </a:rPr>
              <a:t>.</a:t>
            </a:r>
          </a:p>
          <a:p>
            <a:pPr marL="355600" indent="-342900" algn="just" eaLnBrk="1" hangingPunct="1">
              <a:spcBef>
                <a:spcPct val="0"/>
              </a:spcBef>
              <a:buAutoNum type="arabicPeriod" startAt="3"/>
            </a:pPr>
            <a:r>
              <a:rPr lang="pl-PL" altLang="pl-PL" dirty="0" smtClean="0">
                <a:latin typeface="Calibri" pitchFamily="34" charset="0"/>
              </a:rPr>
              <a:t>W </a:t>
            </a:r>
            <a:r>
              <a:rPr lang="pl-PL" altLang="pl-PL" dirty="0">
                <a:latin typeface="Calibri" pitchFamily="34" charset="0"/>
              </a:rPr>
              <a:t>przypadku gdy podmiot ubiegający się o przyznanie pomocy </a:t>
            </a:r>
            <a:r>
              <a:rPr lang="pl-PL" altLang="pl-PL" b="1" dirty="0">
                <a:latin typeface="Calibri" pitchFamily="34" charset="0"/>
              </a:rPr>
              <a:t>wykonuje działalność gospodarczą</a:t>
            </a:r>
            <a:r>
              <a:rPr lang="pl-PL" altLang="pl-PL" dirty="0">
                <a:latin typeface="Calibri" pitchFamily="34" charset="0"/>
              </a:rPr>
              <a:t>, do której stosuje się przepisy ustawy z dnia 2 lipca 2004 r. o swobodzie działalności gospodarczej, pomoc jest przyznawana, jeżeli podmiot ten prowadzi </a:t>
            </a:r>
            <a:r>
              <a:rPr lang="pl-PL" altLang="pl-PL" b="1" dirty="0">
                <a:solidFill>
                  <a:srgbClr val="FF0000"/>
                </a:solidFill>
                <a:latin typeface="Calibri" pitchFamily="34" charset="0"/>
              </a:rPr>
              <a:t>mikroprzedsiębiorstwo albo małe przedsiębiorstwo </a:t>
            </a:r>
            <a:r>
              <a:rPr lang="pl-PL" altLang="pl-PL" dirty="0">
                <a:latin typeface="Calibri" pitchFamily="34" charset="0"/>
              </a:rPr>
              <a:t>w rozumieniu przepisów rozporządzenia Komisji (UE) nr 651/2014 z dnia 17 czerwca 2014 r. uznającego niektóre rodzaje pomocy za zgodne z rynkiem wewnętrznym w zastosowaniu art. 107 i 108 Traktatu (Dz. Urz. UE L 187 z 26.06.2014, str. 1</a:t>
            </a:r>
            <a:r>
              <a:rPr lang="pl-PL" altLang="pl-PL" dirty="0" smtClean="0">
                <a:latin typeface="Calibri" pitchFamily="34" charset="0"/>
              </a:rPr>
              <a:t>).</a:t>
            </a:r>
            <a:endParaRPr lang="pl-PL" altLang="pl-PL" dirty="0">
              <a:latin typeface="Calibri" pitchFamily="34" charset="0"/>
            </a:endParaRPr>
          </a:p>
          <a:p>
            <a:pPr marL="355600" indent="-342900" algn="just" eaLnBrk="1" hangingPunct="1">
              <a:spcBef>
                <a:spcPct val="0"/>
              </a:spcBef>
              <a:buAutoNum type="arabicPeriod" startAt="3"/>
            </a:pPr>
            <a:endParaRPr lang="pl-PL" altLang="pl-PL" dirty="0">
              <a:latin typeface="Calibri" pitchFamily="34" charset="0"/>
            </a:endParaRPr>
          </a:p>
          <a:p>
            <a:pPr marL="355600" indent="-342900" algn="just" eaLnBrk="1" hangingPunct="1">
              <a:spcBef>
                <a:spcPct val="0"/>
              </a:spcBef>
              <a:buAutoNum type="arabicPeriod" startAt="3"/>
            </a:pPr>
            <a:endParaRPr lang="pl-PL" altLang="pl-PL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latin typeface="Calibri" pitchFamily="34" charset="0"/>
              </a:rPr>
              <a:t>-&gt; do 50-u pracowników w firmie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latin typeface="Calibri" pitchFamily="34" charset="0"/>
              </a:rPr>
              <a:t>-&gt; roczny obrót netto nie większy niż 10 mln Euro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79876" name="object 4"/>
          <p:cNvSpPr>
            <a:spLocks noChangeArrowheads="1"/>
          </p:cNvSpPr>
          <p:nvPr/>
        </p:nvSpPr>
        <p:spPr bwMode="auto">
          <a:xfrm>
            <a:off x="7164388" y="260350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endParaRPr lang="pl-PL" sz="24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67934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2400" dirty="0" smtClean="0"/>
              <a:t>M.in. weryfikuje się:</a:t>
            </a:r>
            <a:endParaRPr lang="pl-PL" sz="2400" dirty="0"/>
          </a:p>
          <a:p>
            <a:pPr lvl="0"/>
            <a:r>
              <a:rPr lang="pl-PL" sz="2400" b="1" dirty="0" smtClean="0"/>
              <a:t>Zameldowanie/Oddział/siedziba osoby prawnej (jednostki nie posiadającej osobowości prawnej) na terenie LSR </a:t>
            </a:r>
          </a:p>
          <a:p>
            <a:pPr lvl="0"/>
            <a:r>
              <a:rPr lang="pl-PL" sz="2400" b="1" dirty="0" smtClean="0"/>
              <a:t>Przy podejmowaniu- Wnioskodawca nie jest rolnikiem (wyj.: przetwórstwo spożywcze)</a:t>
            </a:r>
          </a:p>
          <a:p>
            <a:pPr lvl="0"/>
            <a:r>
              <a:rPr lang="pl-PL" sz="2400" dirty="0"/>
              <a:t>Operacja jest zgodna z zakresem pomocy określonym w </a:t>
            </a:r>
            <a:r>
              <a:rPr lang="pl-PL" sz="2400" dirty="0" smtClean="0"/>
              <a:t>rozporządzeniu</a:t>
            </a:r>
            <a:endParaRPr lang="pl-PL" sz="2400" b="1" dirty="0" smtClean="0"/>
          </a:p>
          <a:p>
            <a:pPr lvl="0"/>
            <a:r>
              <a:rPr lang="pl-PL" sz="2400" dirty="0" smtClean="0">
                <a:solidFill>
                  <a:srgbClr val="FF0000"/>
                </a:solidFill>
              </a:rPr>
              <a:t>Realizacja inwestycji </a:t>
            </a:r>
            <a:r>
              <a:rPr lang="pl-PL" sz="2400" b="1" dirty="0" smtClean="0">
                <a:solidFill>
                  <a:srgbClr val="FF0000"/>
                </a:solidFill>
              </a:rPr>
              <a:t>na obszarze objętym LSR</a:t>
            </a:r>
          </a:p>
          <a:p>
            <a:pPr lvl="0"/>
            <a:r>
              <a:rPr lang="pl-PL" sz="2400" b="1" dirty="0" smtClean="0"/>
              <a:t>Prawo do dysponowania nieruchomością/ tytuł prawny</a:t>
            </a:r>
          </a:p>
          <a:p>
            <a:pPr lvl="0"/>
            <a:r>
              <a:rPr lang="pl-PL" sz="2400" dirty="0" smtClean="0"/>
              <a:t>Okres realizacji operacji (</a:t>
            </a:r>
            <a:r>
              <a:rPr lang="pl-PL" sz="2400" b="1" dirty="0" smtClean="0"/>
              <a:t>max. 2 etapy, 24 m-ce</a:t>
            </a:r>
            <a:r>
              <a:rPr lang="pl-PL" sz="2400" dirty="0" smtClean="0"/>
              <a:t>), </a:t>
            </a:r>
            <a:r>
              <a:rPr lang="pl-PL" sz="2400" b="1" dirty="0" smtClean="0">
                <a:solidFill>
                  <a:srgbClr val="FF0000"/>
                </a:solidFill>
              </a:rPr>
              <a:t>do 30.06.2024!</a:t>
            </a:r>
          </a:p>
          <a:p>
            <a:pPr lvl="0"/>
            <a:r>
              <a:rPr lang="pl-PL" sz="2400" dirty="0">
                <a:solidFill>
                  <a:srgbClr val="FF0000"/>
                </a:solidFill>
              </a:rPr>
              <a:t>M</a:t>
            </a:r>
            <a:r>
              <a:rPr lang="pl-PL" sz="2400" dirty="0" smtClean="0">
                <a:solidFill>
                  <a:srgbClr val="FF0000"/>
                </a:solidFill>
              </a:rPr>
              <a:t>in. wartość  całkowita &gt; </a:t>
            </a:r>
            <a:r>
              <a:rPr lang="pl-PL" sz="2400" b="1" dirty="0" smtClean="0">
                <a:solidFill>
                  <a:srgbClr val="FF0000"/>
                </a:solidFill>
              </a:rPr>
              <a:t>50 tys. zł</a:t>
            </a:r>
          </a:p>
          <a:p>
            <a:pPr lvl="0"/>
            <a:r>
              <a:rPr lang="pl-PL" sz="2400" dirty="0" smtClean="0"/>
              <a:t>Realizacja operacji </a:t>
            </a:r>
            <a:r>
              <a:rPr lang="pl-PL" sz="2400" b="1" dirty="0" smtClean="0"/>
              <a:t>nie jest możliwa do bez udziału środków publicznych</a:t>
            </a:r>
          </a:p>
          <a:p>
            <a:pPr lvl="0"/>
            <a:r>
              <a:rPr lang="pl-PL" sz="2400" dirty="0" smtClean="0"/>
              <a:t>Wydano decyzję środowiskową</a:t>
            </a:r>
            <a:r>
              <a:rPr lang="pl-PL" sz="2400" b="1" dirty="0" smtClean="0"/>
              <a:t>, jeśli była wymagana</a:t>
            </a:r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5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7" name="object 4"/>
          <p:cNvSpPr>
            <a:spLocks noChangeArrowheads="1"/>
          </p:cNvSpPr>
          <p:nvPr/>
        </p:nvSpPr>
        <p:spPr bwMode="auto">
          <a:xfrm>
            <a:off x="7524328" y="234097"/>
            <a:ext cx="1368425" cy="898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80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665163" y="4398963"/>
            <a:ext cx="1746250" cy="1146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5859463" y="4230688"/>
            <a:ext cx="2824162" cy="1798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611438" y="1606550"/>
            <a:ext cx="3527425" cy="23399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417513" y="738188"/>
            <a:ext cx="1943100" cy="10747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58" name="object 6"/>
          <p:cNvSpPr txBox="1">
            <a:spLocks noChangeArrowheads="1"/>
          </p:cNvSpPr>
          <p:nvPr/>
        </p:nvSpPr>
        <p:spPr bwMode="auto">
          <a:xfrm>
            <a:off x="6597650" y="1187450"/>
            <a:ext cx="23796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Strategia  </a:t>
            </a:r>
            <a:r>
              <a:rPr lang="pl-PL" altLang="pl-PL" sz="1800" b="1" dirty="0">
                <a:solidFill>
                  <a:srgbClr val="FF0000"/>
                </a:solidFill>
              </a:rPr>
              <a:t>Rozwoju Lokalnego Kierowanego przez Społeczność </a:t>
            </a:r>
            <a:r>
              <a:rPr lang="pl-PL" altLang="pl-PL" sz="1800" b="1" dirty="0"/>
              <a:t>LSR </a:t>
            </a:r>
            <a:r>
              <a:rPr lang="pl-PL" altLang="pl-PL" sz="1800" dirty="0"/>
              <a:t>dla Doliny Baryczy na lata </a:t>
            </a:r>
            <a:r>
              <a:rPr lang="pl-PL" altLang="pl-PL" sz="1800" b="1" dirty="0"/>
              <a:t>2016 – 2022</a:t>
            </a: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</a:rPr>
              <a:t>Ustawa o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RLKS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hlinkClick r:id="rId7"/>
              </a:rPr>
              <a:t>http://</a:t>
            </a:r>
            <a:r>
              <a:rPr lang="pl-PL" altLang="pl-PL" sz="1000" dirty="0" smtClean="0">
                <a:hlinkClick r:id="rId7"/>
              </a:rPr>
              <a:t>projekty.barycz.pl/strategia-rozwoju-lokalnego-kierowanego-przez-spolecznosc-dla-doliny-baryczy-285</a:t>
            </a:r>
            <a:r>
              <a:rPr lang="pl-PL" altLang="pl-PL" sz="1000" dirty="0" smtClean="0"/>
              <a:t> </a:t>
            </a:r>
            <a:endParaRPr lang="pl-PL" altLang="pl-PL" sz="1000" dirty="0"/>
          </a:p>
        </p:txBody>
      </p:sp>
      <p:sp>
        <p:nvSpPr>
          <p:cNvPr id="23559" name="object 7"/>
          <p:cNvSpPr txBox="1">
            <a:spLocks noChangeArrowheads="1"/>
          </p:cNvSpPr>
          <p:nvPr/>
        </p:nvSpPr>
        <p:spPr bwMode="auto">
          <a:xfrm>
            <a:off x="403225" y="246063"/>
            <a:ext cx="2690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Lokalna Grupa Działania </a:t>
            </a:r>
            <a:r>
              <a:rPr lang="pl-PL" altLang="pl-PL" sz="1800" b="1"/>
              <a:t>LGD</a:t>
            </a:r>
            <a:endParaRPr lang="pl-PL" altLang="pl-PL" sz="1800"/>
          </a:p>
        </p:txBody>
      </p:sp>
      <p:sp>
        <p:nvSpPr>
          <p:cNvPr id="23560" name="object 8"/>
          <p:cNvSpPr>
            <a:spLocks noChangeArrowheads="1"/>
          </p:cNvSpPr>
          <p:nvPr/>
        </p:nvSpPr>
        <p:spPr bwMode="auto">
          <a:xfrm>
            <a:off x="1979613" y="746125"/>
            <a:ext cx="1517650" cy="12223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1" name="object 9"/>
          <p:cNvSpPr>
            <a:spLocks noChangeArrowheads="1"/>
          </p:cNvSpPr>
          <p:nvPr/>
        </p:nvSpPr>
        <p:spPr bwMode="auto">
          <a:xfrm>
            <a:off x="5824538" y="2784475"/>
            <a:ext cx="1262062" cy="11652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2" name="object 10"/>
          <p:cNvSpPr>
            <a:spLocks noChangeArrowheads="1"/>
          </p:cNvSpPr>
          <p:nvPr/>
        </p:nvSpPr>
        <p:spPr bwMode="auto">
          <a:xfrm>
            <a:off x="1470025" y="3121025"/>
            <a:ext cx="1533525" cy="9461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3" name="object 11"/>
          <p:cNvSpPr>
            <a:spLocks noChangeArrowheads="1"/>
          </p:cNvSpPr>
          <p:nvPr/>
        </p:nvSpPr>
        <p:spPr bwMode="auto">
          <a:xfrm>
            <a:off x="1370013" y="5732463"/>
            <a:ext cx="808037" cy="8032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5" name="object 13"/>
          <p:cNvSpPr>
            <a:spLocks noChangeArrowheads="1"/>
          </p:cNvSpPr>
          <p:nvPr/>
        </p:nvSpPr>
        <p:spPr bwMode="auto">
          <a:xfrm>
            <a:off x="3419475" y="4730750"/>
            <a:ext cx="2149475" cy="117951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6" name="object 14"/>
          <p:cNvSpPr>
            <a:spLocks noChangeArrowheads="1"/>
          </p:cNvSpPr>
          <p:nvPr/>
        </p:nvSpPr>
        <p:spPr bwMode="auto">
          <a:xfrm>
            <a:off x="3875088" y="355600"/>
            <a:ext cx="2344737" cy="11001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23567" name="object 15"/>
          <p:cNvSpPr>
            <a:spLocks/>
          </p:cNvSpPr>
          <p:nvPr/>
        </p:nvSpPr>
        <p:spPr bwMode="auto">
          <a:xfrm>
            <a:off x="298450" y="4025900"/>
            <a:ext cx="2951163" cy="2762250"/>
          </a:xfrm>
          <a:custGeom>
            <a:avLst/>
            <a:gdLst>
              <a:gd name="T0" fmla="*/ 4902 w 2950845"/>
              <a:gd name="T1" fmla="*/ 1267744 h 2762250"/>
              <a:gd name="T2" fmla="*/ 42938 w 2950845"/>
              <a:gd name="T3" fmla="*/ 1049150 h 2762250"/>
              <a:gd name="T4" fmla="*/ 116094 w 2950845"/>
              <a:gd name="T5" fmla="*/ 843480 h 2762250"/>
              <a:gd name="T6" fmla="*/ 221334 w 2950845"/>
              <a:gd name="T7" fmla="*/ 653577 h 2762250"/>
              <a:gd name="T8" fmla="*/ 355607 w 2950845"/>
              <a:gd name="T9" fmla="*/ 482287 h 2762250"/>
              <a:gd name="T10" fmla="*/ 515892 w 2950845"/>
              <a:gd name="T11" fmla="*/ 332453 h 2762250"/>
              <a:gd name="T12" fmla="*/ 699114 w 2950845"/>
              <a:gd name="T13" fmla="*/ 206921 h 2762250"/>
              <a:gd name="T14" fmla="*/ 902262 w 2950845"/>
              <a:gd name="T15" fmla="*/ 108535 h 2762250"/>
              <a:gd name="T16" fmla="*/ 1122284 w 2950845"/>
              <a:gd name="T17" fmla="*/ 40139 h 2762250"/>
              <a:gd name="T18" fmla="*/ 1356131 w 2950845"/>
              <a:gd name="T19" fmla="*/ 4578 h 2762250"/>
              <a:gd name="T20" fmla="*/ 1598452 w 2950845"/>
              <a:gd name="T21" fmla="*/ 4578 h 2762250"/>
              <a:gd name="T22" fmla="*/ 1832298 w 2950845"/>
              <a:gd name="T23" fmla="*/ 40139 h 2762250"/>
              <a:gd name="T24" fmla="*/ 2052318 w 2950845"/>
              <a:gd name="T25" fmla="*/ 108535 h 2762250"/>
              <a:gd name="T26" fmla="*/ 2255462 w 2950845"/>
              <a:gd name="T27" fmla="*/ 206921 h 2762250"/>
              <a:gd name="T28" fmla="*/ 2438691 w 2950845"/>
              <a:gd name="T29" fmla="*/ 332453 h 2762250"/>
              <a:gd name="T30" fmla="*/ 2598962 w 2950845"/>
              <a:gd name="T31" fmla="*/ 482287 h 2762250"/>
              <a:gd name="T32" fmla="*/ 2733232 w 2950845"/>
              <a:gd name="T33" fmla="*/ 653577 h 2762250"/>
              <a:gd name="T34" fmla="*/ 2838475 w 2950845"/>
              <a:gd name="T35" fmla="*/ 843480 h 2762250"/>
              <a:gd name="T36" fmla="*/ 2911630 w 2950845"/>
              <a:gd name="T37" fmla="*/ 1049150 h 2762250"/>
              <a:gd name="T38" fmla="*/ 2949666 w 2950845"/>
              <a:gd name="T39" fmla="*/ 1267744 h 2762250"/>
              <a:gd name="T40" fmla="*/ 2949666 w 2950845"/>
              <a:gd name="T41" fmla="*/ 1494269 h 2762250"/>
              <a:gd name="T42" fmla="*/ 2911630 w 2950845"/>
              <a:gd name="T43" fmla="*/ 1712890 h 2762250"/>
              <a:gd name="T44" fmla="*/ 2838475 w 2950845"/>
              <a:gd name="T45" fmla="*/ 1918579 h 2762250"/>
              <a:gd name="T46" fmla="*/ 2733232 w 2950845"/>
              <a:gd name="T47" fmla="*/ 2108492 h 2762250"/>
              <a:gd name="T48" fmla="*/ 2598962 w 2950845"/>
              <a:gd name="T49" fmla="*/ 2279787 h 2762250"/>
              <a:gd name="T50" fmla="*/ 2438691 w 2950845"/>
              <a:gd name="T51" fmla="*/ 2429621 h 2762250"/>
              <a:gd name="T52" fmla="*/ 2255462 w 2950845"/>
              <a:gd name="T53" fmla="*/ 2555151 h 2762250"/>
              <a:gd name="T54" fmla="*/ 2052318 w 2950845"/>
              <a:gd name="T55" fmla="*/ 2653533 h 2762250"/>
              <a:gd name="T56" fmla="*/ 1832298 w 2950845"/>
              <a:gd name="T57" fmla="*/ 2721924 h 2762250"/>
              <a:gd name="T58" fmla="*/ 1598452 w 2950845"/>
              <a:gd name="T59" fmla="*/ 2757482 h 2762250"/>
              <a:gd name="T60" fmla="*/ 1356131 w 2950845"/>
              <a:gd name="T61" fmla="*/ 2757482 h 2762250"/>
              <a:gd name="T62" fmla="*/ 1122284 w 2950845"/>
              <a:gd name="T63" fmla="*/ 2721924 h 2762250"/>
              <a:gd name="T64" fmla="*/ 902262 w 2950845"/>
              <a:gd name="T65" fmla="*/ 2653533 h 2762250"/>
              <a:gd name="T66" fmla="*/ 699114 w 2950845"/>
              <a:gd name="T67" fmla="*/ 2555151 h 2762250"/>
              <a:gd name="T68" fmla="*/ 515892 w 2950845"/>
              <a:gd name="T69" fmla="*/ 2429621 h 2762250"/>
              <a:gd name="T70" fmla="*/ 355607 w 2950845"/>
              <a:gd name="T71" fmla="*/ 2279787 h 2762250"/>
              <a:gd name="T72" fmla="*/ 221334 w 2950845"/>
              <a:gd name="T73" fmla="*/ 2108492 h 2762250"/>
              <a:gd name="T74" fmla="*/ 116094 w 2950845"/>
              <a:gd name="T75" fmla="*/ 1918579 h 2762250"/>
              <a:gd name="T76" fmla="*/ 42938 w 2950845"/>
              <a:gd name="T77" fmla="*/ 1712890 h 2762250"/>
              <a:gd name="T78" fmla="*/ 4902 w 2950845"/>
              <a:gd name="T79" fmla="*/ 1494269 h 2762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50845" h="2762250">
                <a:moveTo>
                  <a:pt x="0" y="1380998"/>
                </a:moveTo>
                <a:lnTo>
                  <a:pt x="4890" y="1267744"/>
                </a:lnTo>
                <a:lnTo>
                  <a:pt x="19310" y="1157009"/>
                </a:lnTo>
                <a:lnTo>
                  <a:pt x="42878" y="1049150"/>
                </a:lnTo>
                <a:lnTo>
                  <a:pt x="75216" y="944522"/>
                </a:lnTo>
                <a:lnTo>
                  <a:pt x="115943" y="843480"/>
                </a:lnTo>
                <a:lnTo>
                  <a:pt x="164679" y="746380"/>
                </a:lnTo>
                <a:lnTo>
                  <a:pt x="221046" y="653577"/>
                </a:lnTo>
                <a:lnTo>
                  <a:pt x="284663" y="565428"/>
                </a:lnTo>
                <a:lnTo>
                  <a:pt x="355151" y="482287"/>
                </a:lnTo>
                <a:lnTo>
                  <a:pt x="432130" y="404510"/>
                </a:lnTo>
                <a:lnTo>
                  <a:pt x="515220" y="332453"/>
                </a:lnTo>
                <a:lnTo>
                  <a:pt x="604041" y="266472"/>
                </a:lnTo>
                <a:lnTo>
                  <a:pt x="698214" y="206921"/>
                </a:lnTo>
                <a:lnTo>
                  <a:pt x="797360" y="154157"/>
                </a:lnTo>
                <a:lnTo>
                  <a:pt x="901098" y="108535"/>
                </a:lnTo>
                <a:lnTo>
                  <a:pt x="1009048" y="70410"/>
                </a:lnTo>
                <a:lnTo>
                  <a:pt x="1120832" y="40139"/>
                </a:lnTo>
                <a:lnTo>
                  <a:pt x="1236069" y="18076"/>
                </a:lnTo>
                <a:lnTo>
                  <a:pt x="1354379" y="4578"/>
                </a:lnTo>
                <a:lnTo>
                  <a:pt x="1475384" y="0"/>
                </a:lnTo>
                <a:lnTo>
                  <a:pt x="1596388" y="4578"/>
                </a:lnTo>
                <a:lnTo>
                  <a:pt x="1714698" y="18076"/>
                </a:lnTo>
                <a:lnTo>
                  <a:pt x="1829934" y="40139"/>
                </a:lnTo>
                <a:lnTo>
                  <a:pt x="1941717" y="70410"/>
                </a:lnTo>
                <a:lnTo>
                  <a:pt x="2049666" y="108535"/>
                </a:lnTo>
                <a:lnTo>
                  <a:pt x="2153402" y="154157"/>
                </a:lnTo>
                <a:lnTo>
                  <a:pt x="2252546" y="206921"/>
                </a:lnTo>
                <a:lnTo>
                  <a:pt x="2346718" y="266472"/>
                </a:lnTo>
                <a:lnTo>
                  <a:pt x="2435537" y="332453"/>
                </a:lnTo>
                <a:lnTo>
                  <a:pt x="2518625" y="404510"/>
                </a:lnTo>
                <a:lnTo>
                  <a:pt x="2595602" y="482287"/>
                </a:lnTo>
                <a:lnTo>
                  <a:pt x="2666088" y="565428"/>
                </a:lnTo>
                <a:lnTo>
                  <a:pt x="2729703" y="653577"/>
                </a:lnTo>
                <a:lnTo>
                  <a:pt x="2786069" y="746380"/>
                </a:lnTo>
                <a:lnTo>
                  <a:pt x="2834804" y="843480"/>
                </a:lnTo>
                <a:lnTo>
                  <a:pt x="2875529" y="944522"/>
                </a:lnTo>
                <a:lnTo>
                  <a:pt x="2907866" y="1049150"/>
                </a:lnTo>
                <a:lnTo>
                  <a:pt x="2931433" y="1157009"/>
                </a:lnTo>
                <a:lnTo>
                  <a:pt x="2945852" y="1267744"/>
                </a:lnTo>
                <a:lnTo>
                  <a:pt x="2950743" y="1380998"/>
                </a:lnTo>
                <a:lnTo>
                  <a:pt x="2945852" y="1494269"/>
                </a:lnTo>
                <a:lnTo>
                  <a:pt x="2931433" y="1605018"/>
                </a:lnTo>
                <a:lnTo>
                  <a:pt x="2907866" y="1712890"/>
                </a:lnTo>
                <a:lnTo>
                  <a:pt x="2875529" y="1817529"/>
                </a:lnTo>
                <a:lnTo>
                  <a:pt x="2834804" y="1918579"/>
                </a:lnTo>
                <a:lnTo>
                  <a:pt x="2786069" y="2015685"/>
                </a:lnTo>
                <a:lnTo>
                  <a:pt x="2729703" y="2108492"/>
                </a:lnTo>
                <a:lnTo>
                  <a:pt x="2666088" y="2196645"/>
                </a:lnTo>
                <a:lnTo>
                  <a:pt x="2595602" y="2279787"/>
                </a:lnTo>
                <a:lnTo>
                  <a:pt x="2518625" y="2357565"/>
                </a:lnTo>
                <a:lnTo>
                  <a:pt x="2435537" y="2429621"/>
                </a:lnTo>
                <a:lnTo>
                  <a:pt x="2346718" y="2495602"/>
                </a:lnTo>
                <a:lnTo>
                  <a:pt x="2252546" y="2555151"/>
                </a:lnTo>
                <a:lnTo>
                  <a:pt x="2153402" y="2607913"/>
                </a:lnTo>
                <a:lnTo>
                  <a:pt x="2049666" y="2653533"/>
                </a:lnTo>
                <a:lnTo>
                  <a:pt x="1941717" y="2691655"/>
                </a:lnTo>
                <a:lnTo>
                  <a:pt x="1829934" y="2721924"/>
                </a:lnTo>
                <a:lnTo>
                  <a:pt x="1714698" y="2743985"/>
                </a:lnTo>
                <a:lnTo>
                  <a:pt x="1596388" y="2757482"/>
                </a:lnTo>
                <a:lnTo>
                  <a:pt x="1475384" y="2762060"/>
                </a:lnTo>
                <a:lnTo>
                  <a:pt x="1354379" y="2757482"/>
                </a:lnTo>
                <a:lnTo>
                  <a:pt x="1236069" y="2743985"/>
                </a:lnTo>
                <a:lnTo>
                  <a:pt x="1120832" y="2721924"/>
                </a:lnTo>
                <a:lnTo>
                  <a:pt x="1009048" y="2691655"/>
                </a:lnTo>
                <a:lnTo>
                  <a:pt x="901098" y="2653533"/>
                </a:lnTo>
                <a:lnTo>
                  <a:pt x="797360" y="2607913"/>
                </a:lnTo>
                <a:lnTo>
                  <a:pt x="698214" y="2555151"/>
                </a:lnTo>
                <a:lnTo>
                  <a:pt x="604041" y="2495602"/>
                </a:lnTo>
                <a:lnTo>
                  <a:pt x="515220" y="2429621"/>
                </a:lnTo>
                <a:lnTo>
                  <a:pt x="432130" y="2357565"/>
                </a:lnTo>
                <a:lnTo>
                  <a:pt x="355151" y="2279787"/>
                </a:lnTo>
                <a:lnTo>
                  <a:pt x="284663" y="2196645"/>
                </a:lnTo>
                <a:lnTo>
                  <a:pt x="221046" y="2108492"/>
                </a:lnTo>
                <a:lnTo>
                  <a:pt x="164679" y="2015685"/>
                </a:lnTo>
                <a:lnTo>
                  <a:pt x="115943" y="1918579"/>
                </a:lnTo>
                <a:lnTo>
                  <a:pt x="75216" y="1817529"/>
                </a:lnTo>
                <a:lnTo>
                  <a:pt x="42878" y="1712890"/>
                </a:lnTo>
                <a:lnTo>
                  <a:pt x="19310" y="1605018"/>
                </a:lnTo>
                <a:lnTo>
                  <a:pt x="4890" y="1494269"/>
                </a:lnTo>
                <a:lnTo>
                  <a:pt x="0" y="1380998"/>
                </a:lnTo>
                <a:close/>
              </a:path>
            </a:pathLst>
          </a:custGeom>
          <a:noFill/>
          <a:ln w="82550">
            <a:solidFill>
              <a:srgbClr val="00AF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3568" name="object 16"/>
          <p:cNvSpPr>
            <a:spLocks/>
          </p:cNvSpPr>
          <p:nvPr/>
        </p:nvSpPr>
        <p:spPr bwMode="auto">
          <a:xfrm>
            <a:off x="5795963" y="3938588"/>
            <a:ext cx="2951162" cy="2762250"/>
          </a:xfrm>
          <a:custGeom>
            <a:avLst/>
            <a:gdLst>
              <a:gd name="T0" fmla="*/ 4902 w 2950845"/>
              <a:gd name="T1" fmla="*/ 1267744 h 2762250"/>
              <a:gd name="T2" fmla="*/ 42937 w 2950845"/>
              <a:gd name="T3" fmla="*/ 1049150 h 2762250"/>
              <a:gd name="T4" fmla="*/ 116083 w 2950845"/>
              <a:gd name="T5" fmla="*/ 843480 h 2762250"/>
              <a:gd name="T6" fmla="*/ 221327 w 2950845"/>
              <a:gd name="T7" fmla="*/ 653577 h 2762250"/>
              <a:gd name="T8" fmla="*/ 355596 w 2950845"/>
              <a:gd name="T9" fmla="*/ 482287 h 2762250"/>
              <a:gd name="T10" fmla="*/ 515865 w 2950845"/>
              <a:gd name="T11" fmla="*/ 332453 h 2762250"/>
              <a:gd name="T12" fmla="*/ 699096 w 2950845"/>
              <a:gd name="T13" fmla="*/ 206921 h 2762250"/>
              <a:gd name="T14" fmla="*/ 902240 w 2950845"/>
              <a:gd name="T15" fmla="*/ 108535 h 2762250"/>
              <a:gd name="T16" fmla="*/ 1122252 w 2950845"/>
              <a:gd name="T17" fmla="*/ 40139 h 2762250"/>
              <a:gd name="T18" fmla="*/ 1356105 w 2950845"/>
              <a:gd name="T19" fmla="*/ 4578 h 2762250"/>
              <a:gd name="T20" fmla="*/ 1598427 w 2950845"/>
              <a:gd name="T21" fmla="*/ 4578 h 2762250"/>
              <a:gd name="T22" fmla="*/ 1832281 w 2950845"/>
              <a:gd name="T23" fmla="*/ 40139 h 2762250"/>
              <a:gd name="T24" fmla="*/ 2052300 w 2950845"/>
              <a:gd name="T25" fmla="*/ 108535 h 2762250"/>
              <a:gd name="T26" fmla="*/ 2255461 w 2950845"/>
              <a:gd name="T27" fmla="*/ 206921 h 2762250"/>
              <a:gd name="T28" fmla="*/ 2438710 w 2950845"/>
              <a:gd name="T29" fmla="*/ 332453 h 2762250"/>
              <a:gd name="T30" fmla="*/ 2598998 w 2950845"/>
              <a:gd name="T31" fmla="*/ 482287 h 2762250"/>
              <a:gd name="T32" fmla="*/ 2733289 w 2950845"/>
              <a:gd name="T33" fmla="*/ 653577 h 2762250"/>
              <a:gd name="T34" fmla="*/ 2838546 w 2950845"/>
              <a:gd name="T35" fmla="*/ 843480 h 2762250"/>
              <a:gd name="T36" fmla="*/ 2911712 w 2950845"/>
              <a:gd name="T37" fmla="*/ 1049150 h 2762250"/>
              <a:gd name="T38" fmla="*/ 2949756 w 2950845"/>
              <a:gd name="T39" fmla="*/ 1267744 h 2762250"/>
              <a:gd name="T40" fmla="*/ 2949756 w 2950845"/>
              <a:gd name="T41" fmla="*/ 1494267 h 2762250"/>
              <a:gd name="T42" fmla="*/ 2911712 w 2950845"/>
              <a:gd name="T43" fmla="*/ 1712884 h 2762250"/>
              <a:gd name="T44" fmla="*/ 2838546 w 2950845"/>
              <a:gd name="T45" fmla="*/ 1918569 h 2762250"/>
              <a:gd name="T46" fmla="*/ 2733289 w 2950845"/>
              <a:gd name="T47" fmla="*/ 2108479 h 2762250"/>
              <a:gd name="T48" fmla="*/ 2598998 w 2950845"/>
              <a:gd name="T49" fmla="*/ 2279771 h 2762250"/>
              <a:gd name="T50" fmla="*/ 2438710 w 2950845"/>
              <a:gd name="T51" fmla="*/ 2429602 h 2762250"/>
              <a:gd name="T52" fmla="*/ 2255461 w 2950845"/>
              <a:gd name="T53" fmla="*/ 2555128 h 2762250"/>
              <a:gd name="T54" fmla="*/ 2052300 w 2950845"/>
              <a:gd name="T55" fmla="*/ 2653508 h 2762250"/>
              <a:gd name="T56" fmla="*/ 1832281 w 2950845"/>
              <a:gd name="T57" fmla="*/ 2721898 h 2762250"/>
              <a:gd name="T58" fmla="*/ 1598427 w 2950845"/>
              <a:gd name="T59" fmla="*/ 2757456 h 2762250"/>
              <a:gd name="T60" fmla="*/ 1356105 w 2950845"/>
              <a:gd name="T61" fmla="*/ 2757456 h 2762250"/>
              <a:gd name="T62" fmla="*/ 1122252 w 2950845"/>
              <a:gd name="T63" fmla="*/ 2721898 h 2762250"/>
              <a:gd name="T64" fmla="*/ 902240 w 2950845"/>
              <a:gd name="T65" fmla="*/ 2653508 h 2762250"/>
              <a:gd name="T66" fmla="*/ 699096 w 2950845"/>
              <a:gd name="T67" fmla="*/ 2555128 h 2762250"/>
              <a:gd name="T68" fmla="*/ 515865 w 2950845"/>
              <a:gd name="T69" fmla="*/ 2429602 h 2762250"/>
              <a:gd name="T70" fmla="*/ 355596 w 2950845"/>
              <a:gd name="T71" fmla="*/ 2279771 h 2762250"/>
              <a:gd name="T72" fmla="*/ 221327 w 2950845"/>
              <a:gd name="T73" fmla="*/ 2108479 h 2762250"/>
              <a:gd name="T74" fmla="*/ 116083 w 2950845"/>
              <a:gd name="T75" fmla="*/ 1918569 h 2762250"/>
              <a:gd name="T76" fmla="*/ 42937 w 2950845"/>
              <a:gd name="T77" fmla="*/ 1712884 h 2762250"/>
              <a:gd name="T78" fmla="*/ 4902 w 2950845"/>
              <a:gd name="T79" fmla="*/ 1494267 h 27622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50845" h="2762250">
                <a:moveTo>
                  <a:pt x="0" y="1380998"/>
                </a:moveTo>
                <a:lnTo>
                  <a:pt x="4890" y="1267744"/>
                </a:lnTo>
                <a:lnTo>
                  <a:pt x="19309" y="1157009"/>
                </a:lnTo>
                <a:lnTo>
                  <a:pt x="42877" y="1049150"/>
                </a:lnTo>
                <a:lnTo>
                  <a:pt x="75213" y="944522"/>
                </a:lnTo>
                <a:lnTo>
                  <a:pt x="115939" y="843480"/>
                </a:lnTo>
                <a:lnTo>
                  <a:pt x="164674" y="746380"/>
                </a:lnTo>
                <a:lnTo>
                  <a:pt x="221039" y="653577"/>
                </a:lnTo>
                <a:lnTo>
                  <a:pt x="284654" y="565428"/>
                </a:lnTo>
                <a:lnTo>
                  <a:pt x="355140" y="482287"/>
                </a:lnTo>
                <a:lnTo>
                  <a:pt x="432117" y="404510"/>
                </a:lnTo>
                <a:lnTo>
                  <a:pt x="515205" y="332453"/>
                </a:lnTo>
                <a:lnTo>
                  <a:pt x="604025" y="266472"/>
                </a:lnTo>
                <a:lnTo>
                  <a:pt x="698196" y="206921"/>
                </a:lnTo>
                <a:lnTo>
                  <a:pt x="797340" y="154157"/>
                </a:lnTo>
                <a:lnTo>
                  <a:pt x="901076" y="108535"/>
                </a:lnTo>
                <a:lnTo>
                  <a:pt x="1009026" y="70410"/>
                </a:lnTo>
                <a:lnTo>
                  <a:pt x="1120808" y="40139"/>
                </a:lnTo>
                <a:lnTo>
                  <a:pt x="1236044" y="18076"/>
                </a:lnTo>
                <a:lnTo>
                  <a:pt x="1354354" y="4578"/>
                </a:lnTo>
                <a:lnTo>
                  <a:pt x="1475358" y="0"/>
                </a:lnTo>
                <a:lnTo>
                  <a:pt x="1596364" y="4578"/>
                </a:lnTo>
                <a:lnTo>
                  <a:pt x="1714676" y="18076"/>
                </a:lnTo>
                <a:lnTo>
                  <a:pt x="1829917" y="40139"/>
                </a:lnTo>
                <a:lnTo>
                  <a:pt x="1941705" y="70410"/>
                </a:lnTo>
                <a:lnTo>
                  <a:pt x="2049660" y="108535"/>
                </a:lnTo>
                <a:lnTo>
                  <a:pt x="2153404" y="154157"/>
                </a:lnTo>
                <a:lnTo>
                  <a:pt x="2252557" y="206921"/>
                </a:lnTo>
                <a:lnTo>
                  <a:pt x="2346737" y="266472"/>
                </a:lnTo>
                <a:lnTo>
                  <a:pt x="2435566" y="332453"/>
                </a:lnTo>
                <a:lnTo>
                  <a:pt x="2518664" y="404510"/>
                </a:lnTo>
                <a:lnTo>
                  <a:pt x="2595650" y="482287"/>
                </a:lnTo>
                <a:lnTo>
                  <a:pt x="2666145" y="565428"/>
                </a:lnTo>
                <a:lnTo>
                  <a:pt x="2729769" y="653577"/>
                </a:lnTo>
                <a:lnTo>
                  <a:pt x="2786143" y="746380"/>
                </a:lnTo>
                <a:lnTo>
                  <a:pt x="2834886" y="843480"/>
                </a:lnTo>
                <a:lnTo>
                  <a:pt x="2875618" y="944522"/>
                </a:lnTo>
                <a:lnTo>
                  <a:pt x="2907960" y="1049150"/>
                </a:lnTo>
                <a:lnTo>
                  <a:pt x="2931531" y="1157009"/>
                </a:lnTo>
                <a:lnTo>
                  <a:pt x="2945953" y="1267744"/>
                </a:lnTo>
                <a:lnTo>
                  <a:pt x="2950845" y="1380998"/>
                </a:lnTo>
                <a:lnTo>
                  <a:pt x="2945953" y="1494267"/>
                </a:lnTo>
                <a:lnTo>
                  <a:pt x="2931531" y="1605015"/>
                </a:lnTo>
                <a:lnTo>
                  <a:pt x="2907960" y="1712884"/>
                </a:lnTo>
                <a:lnTo>
                  <a:pt x="2875618" y="1817521"/>
                </a:lnTo>
                <a:lnTo>
                  <a:pt x="2834886" y="1918569"/>
                </a:lnTo>
                <a:lnTo>
                  <a:pt x="2786143" y="2015674"/>
                </a:lnTo>
                <a:lnTo>
                  <a:pt x="2729769" y="2108479"/>
                </a:lnTo>
                <a:lnTo>
                  <a:pt x="2666145" y="2196630"/>
                </a:lnTo>
                <a:lnTo>
                  <a:pt x="2595650" y="2279771"/>
                </a:lnTo>
                <a:lnTo>
                  <a:pt x="2518664" y="2357547"/>
                </a:lnTo>
                <a:lnTo>
                  <a:pt x="2435566" y="2429602"/>
                </a:lnTo>
                <a:lnTo>
                  <a:pt x="2346737" y="2495581"/>
                </a:lnTo>
                <a:lnTo>
                  <a:pt x="2252557" y="2555128"/>
                </a:lnTo>
                <a:lnTo>
                  <a:pt x="2153404" y="2607889"/>
                </a:lnTo>
                <a:lnTo>
                  <a:pt x="2049660" y="2653508"/>
                </a:lnTo>
                <a:lnTo>
                  <a:pt x="1941705" y="2691630"/>
                </a:lnTo>
                <a:lnTo>
                  <a:pt x="1829917" y="2721898"/>
                </a:lnTo>
                <a:lnTo>
                  <a:pt x="1714676" y="2743959"/>
                </a:lnTo>
                <a:lnTo>
                  <a:pt x="1596364" y="2757456"/>
                </a:lnTo>
                <a:lnTo>
                  <a:pt x="1475358" y="2762034"/>
                </a:lnTo>
                <a:lnTo>
                  <a:pt x="1354354" y="2757456"/>
                </a:lnTo>
                <a:lnTo>
                  <a:pt x="1236044" y="2743959"/>
                </a:lnTo>
                <a:lnTo>
                  <a:pt x="1120808" y="2721898"/>
                </a:lnTo>
                <a:lnTo>
                  <a:pt x="1009026" y="2691630"/>
                </a:lnTo>
                <a:lnTo>
                  <a:pt x="901076" y="2653508"/>
                </a:lnTo>
                <a:lnTo>
                  <a:pt x="797340" y="2607889"/>
                </a:lnTo>
                <a:lnTo>
                  <a:pt x="698196" y="2555128"/>
                </a:lnTo>
                <a:lnTo>
                  <a:pt x="604025" y="2495581"/>
                </a:lnTo>
                <a:lnTo>
                  <a:pt x="515205" y="2429602"/>
                </a:lnTo>
                <a:lnTo>
                  <a:pt x="432117" y="2357547"/>
                </a:lnTo>
                <a:lnTo>
                  <a:pt x="355140" y="2279771"/>
                </a:lnTo>
                <a:lnTo>
                  <a:pt x="284654" y="2196630"/>
                </a:lnTo>
                <a:lnTo>
                  <a:pt x="221039" y="2108479"/>
                </a:lnTo>
                <a:lnTo>
                  <a:pt x="164674" y="2015674"/>
                </a:lnTo>
                <a:lnTo>
                  <a:pt x="115939" y="1918569"/>
                </a:lnTo>
                <a:lnTo>
                  <a:pt x="75213" y="1817521"/>
                </a:lnTo>
                <a:lnTo>
                  <a:pt x="42877" y="1712884"/>
                </a:lnTo>
                <a:lnTo>
                  <a:pt x="19309" y="1605015"/>
                </a:lnTo>
                <a:lnTo>
                  <a:pt x="4890" y="1494267"/>
                </a:lnTo>
                <a:lnTo>
                  <a:pt x="0" y="1380998"/>
                </a:lnTo>
                <a:close/>
              </a:path>
            </a:pathLst>
          </a:custGeom>
          <a:noFill/>
          <a:ln w="82550">
            <a:solidFill>
              <a:srgbClr val="548E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" name="object 11"/>
          <p:cNvSpPr>
            <a:spLocks noChangeArrowheads="1"/>
          </p:cNvSpPr>
          <p:nvPr/>
        </p:nvSpPr>
        <p:spPr bwMode="auto">
          <a:xfrm>
            <a:off x="7086600" y="5627687"/>
            <a:ext cx="808037" cy="8032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591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73996"/>
            <a:ext cx="8229600" cy="567934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l-PL" sz="2400" dirty="0" smtClean="0"/>
              <a:t>BIZNES</a:t>
            </a:r>
          </a:p>
          <a:p>
            <a:pPr marL="0" lvl="0" indent="0">
              <a:buNone/>
            </a:pPr>
            <a:r>
              <a:rPr lang="pl-PL" sz="2400" dirty="0" smtClean="0"/>
              <a:t>M.in. weryfikuje się, czy:</a:t>
            </a:r>
            <a:endParaRPr lang="pl-PL" sz="2400" dirty="0"/>
          </a:p>
          <a:p>
            <a:pPr lvl="0"/>
            <a:r>
              <a:rPr lang="pl-PL" sz="2400" b="1" dirty="0" smtClean="0"/>
              <a:t>Wnioskodawca posiada doświadczenie, zasoby, kwalifikacje lub wykonuje działalność w zakresie objętym operacją (rozwijanie)</a:t>
            </a:r>
          </a:p>
          <a:p>
            <a:pPr lvl="0"/>
            <a:r>
              <a:rPr lang="pl-PL" sz="2400" dirty="0" smtClean="0"/>
              <a:t>Operacja jest uzasadniona ekonomicznie (</a:t>
            </a:r>
            <a:r>
              <a:rPr lang="pl-PL" sz="2400" b="1" dirty="0" smtClean="0"/>
              <a:t>NPV</a:t>
            </a:r>
            <a:r>
              <a:rPr lang="pl-PL" sz="2400" dirty="0" smtClean="0"/>
              <a:t> w BP &gt; 0)</a:t>
            </a:r>
          </a:p>
          <a:p>
            <a:pPr lvl="0"/>
            <a:r>
              <a:rPr lang="pl-PL" sz="2400" dirty="0" smtClean="0"/>
              <a:t>Podejmowanie- </a:t>
            </a:r>
            <a:r>
              <a:rPr lang="pl-PL" sz="2400" dirty="0" smtClean="0"/>
              <a:t>wnioskodawca nie prowadził DG min. 3 m-ce przed złożeniem wniosku</a:t>
            </a:r>
          </a:p>
          <a:p>
            <a:pPr lvl="0"/>
            <a:r>
              <a:rPr lang="pl-PL" sz="2400" dirty="0" smtClean="0">
                <a:solidFill>
                  <a:srgbClr val="FF0000"/>
                </a:solidFill>
              </a:rPr>
              <a:t>Rozwój- w ciągu </a:t>
            </a:r>
            <a:r>
              <a:rPr lang="pl-PL" sz="2400" b="1" dirty="0" smtClean="0">
                <a:solidFill>
                  <a:srgbClr val="FF0000"/>
                </a:solidFill>
              </a:rPr>
              <a:t>3-ech ostatnich lat prowadził przez min. 365 dni DG</a:t>
            </a:r>
          </a:p>
          <a:p>
            <a:pPr lvl="0"/>
            <a:r>
              <a:rPr lang="pl-PL" sz="2400" b="1" dirty="0" smtClean="0"/>
              <a:t>Koszty</a:t>
            </a:r>
            <a:r>
              <a:rPr lang="pl-PL" sz="2400" dirty="0" smtClean="0"/>
              <a:t> stanowiące podstawę wyliczenia pomocy mieszczą się </a:t>
            </a:r>
            <a:r>
              <a:rPr lang="pl-PL" sz="2400" b="1" dirty="0" smtClean="0"/>
              <a:t>w katalogu kosztów w Rozporządzeniu, </a:t>
            </a:r>
            <a:r>
              <a:rPr lang="pl-PL" sz="2400" dirty="0" smtClean="0"/>
              <a:t>są uzasadnione i racjonalne</a:t>
            </a:r>
          </a:p>
          <a:p>
            <a:pPr lvl="0"/>
            <a:r>
              <a:rPr lang="pl-PL" sz="2400" dirty="0" smtClean="0"/>
              <a:t>Podejmowanie- </a:t>
            </a:r>
            <a:r>
              <a:rPr lang="pl-PL" sz="2400" dirty="0" smtClean="0"/>
              <a:t>działalność będzie prowadzona we własnym imieniu</a:t>
            </a:r>
          </a:p>
          <a:p>
            <a:pPr lvl="0"/>
            <a:r>
              <a:rPr lang="pl-PL" sz="2400" dirty="0" smtClean="0">
                <a:solidFill>
                  <a:srgbClr val="FF0000"/>
                </a:solidFill>
              </a:rPr>
              <a:t>Rozwój- </a:t>
            </a:r>
            <a:r>
              <a:rPr lang="pl-PL" sz="2400" b="1" dirty="0" smtClean="0">
                <a:solidFill>
                  <a:srgbClr val="FF0000"/>
                </a:solidFill>
              </a:rPr>
              <a:t>powstanie min. 1-o miejsce pracy </a:t>
            </a:r>
            <a:r>
              <a:rPr lang="pl-PL" sz="2400" dirty="0" smtClean="0">
                <a:solidFill>
                  <a:srgbClr val="FF0000"/>
                </a:solidFill>
              </a:rPr>
              <a:t>(pełny etat, umowa o pracę)</a:t>
            </a:r>
          </a:p>
          <a:p>
            <a:pPr marL="0" lvl="0" indent="0">
              <a:buNone/>
            </a:pPr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marL="0" lv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5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6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10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bject 2"/>
          <p:cNvSpPr txBox="1">
            <a:spLocks noChangeArrowheads="1"/>
          </p:cNvSpPr>
          <p:nvPr/>
        </p:nvSpPr>
        <p:spPr bwMode="auto">
          <a:xfrm>
            <a:off x="0" y="1087438"/>
            <a:ext cx="8883650" cy="56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400" b="1" dirty="0">
                <a:latin typeface="Calibri" pitchFamily="34" charset="0"/>
              </a:rPr>
              <a:t>Koszty </a:t>
            </a:r>
            <a:r>
              <a:rPr lang="pl-PL" altLang="pl-PL" sz="2400" b="1" dirty="0" smtClean="0">
                <a:latin typeface="Calibri" pitchFamily="34" charset="0"/>
              </a:rPr>
              <a:t>kwalifikowalne- 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</a:rPr>
              <a:t>ponoszone po złożeniu wniosku do LGD!</a:t>
            </a:r>
            <a:r>
              <a:rPr lang="pl-PL" altLang="pl-PL" sz="2400" b="1" dirty="0" smtClean="0">
                <a:latin typeface="Calibri" pitchFamily="34" charset="0"/>
              </a:rPr>
              <a:t>:</a:t>
            </a:r>
            <a:endParaRPr lang="pl-PL" altLang="pl-PL" sz="2400" dirty="0"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113"/>
              </a:spcBef>
            </a:pPr>
            <a:r>
              <a:rPr lang="pl-PL" altLang="pl-PL" dirty="0">
                <a:latin typeface="Calibri" pitchFamily="34" charset="0"/>
              </a:rPr>
              <a:t>Koszty </a:t>
            </a:r>
            <a:r>
              <a:rPr lang="pl-PL" altLang="pl-PL" b="1" dirty="0">
                <a:latin typeface="Calibri" pitchFamily="34" charset="0"/>
              </a:rPr>
              <a:t>które są uzasadnione zakresem operacji, </a:t>
            </a:r>
            <a:r>
              <a:rPr lang="pl-PL" altLang="pl-PL" dirty="0">
                <a:latin typeface="Calibri" pitchFamily="34" charset="0"/>
              </a:rPr>
              <a:t>niezbędne do osiągnięcia jej celu oraz racjonalne i obejmują koszty:</a:t>
            </a:r>
          </a:p>
          <a:p>
            <a:pPr eaLnBrk="1" hangingPunct="1">
              <a:spcBef>
                <a:spcPts val="288"/>
              </a:spcBef>
            </a:pPr>
            <a:r>
              <a:rPr lang="pl-PL" altLang="pl-PL" b="1" dirty="0">
                <a:latin typeface="Calibri" pitchFamily="34" charset="0"/>
              </a:rPr>
              <a:t>1) ogólne</a:t>
            </a:r>
            <a:r>
              <a:rPr lang="pl-PL" altLang="pl-PL" dirty="0">
                <a:latin typeface="Calibri" pitchFamily="34" charset="0"/>
              </a:rPr>
              <a:t>, o których mowa w art. 45 ust. 2 lit. c rozporządzenia nr 1305/2013 </a:t>
            </a:r>
            <a:r>
              <a:rPr lang="pl-PL" altLang="pl-PL" i="1" dirty="0">
                <a:latin typeface="Calibri" pitchFamily="34" charset="0"/>
              </a:rPr>
              <a:t>(tj. związane z</a:t>
            </a:r>
            <a:r>
              <a:rPr lang="pl-PL" altLang="pl-PL" dirty="0">
                <a:latin typeface="Calibri" pitchFamily="34" charset="0"/>
              </a:rPr>
              <a:t> </a:t>
            </a:r>
            <a:r>
              <a:rPr lang="pl-PL" altLang="pl-PL" i="1" dirty="0">
                <a:latin typeface="Calibri" pitchFamily="34" charset="0"/>
              </a:rPr>
              <a:t>kosztami budowy lub modernizacji nieruchomości, lub kosztami zakupu lub leasingu nowych maszyn i</a:t>
            </a:r>
            <a:r>
              <a:rPr lang="pl-PL" altLang="pl-PL" dirty="0">
                <a:latin typeface="Calibri" pitchFamily="34" charset="0"/>
              </a:rPr>
              <a:t> </a:t>
            </a:r>
            <a:r>
              <a:rPr lang="pl-PL" altLang="pl-PL" i="1" dirty="0">
                <a:latin typeface="Calibri" pitchFamily="34" charset="0"/>
              </a:rPr>
              <a:t>wyposażenia do wartości rynkowej majątku), </a:t>
            </a:r>
            <a:r>
              <a:rPr lang="pl-PL" altLang="pl-PL" dirty="0">
                <a:latin typeface="Calibri" pitchFamily="34" charset="0"/>
              </a:rPr>
              <a:t>takie jak: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- honoraria architektów, inżynierów, opłaty za konsultacje, opłaty za doradztwo w zakresie zrównoważenia środowiskowego i gospodarczego, w tym studia </a:t>
            </a:r>
            <a:r>
              <a:rPr lang="pl-PL" altLang="pl-PL" dirty="0" err="1">
                <a:latin typeface="Calibri" pitchFamily="34" charset="0"/>
              </a:rPr>
              <a:t>wykonlności</a:t>
            </a:r>
            <a:r>
              <a:rPr lang="pl-PL" altLang="pl-PL" dirty="0">
                <a:latin typeface="Calibri" pitchFamily="34" charset="0"/>
              </a:rPr>
              <a:t>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i="1" dirty="0">
                <a:latin typeface="Calibri" pitchFamily="34" charset="0"/>
              </a:rPr>
              <a:t>Przy ustalaniu wysokości pomocy koszty ogólne są uwzględniane w wysokości nieprzekraczającej 10% pozostałych kosztów kwalifikowalnych operacji.</a:t>
            </a:r>
          </a:p>
          <a:p>
            <a:pPr eaLnBrk="1" hangingPunct="1">
              <a:spcBef>
                <a:spcPts val="288"/>
              </a:spcBef>
              <a:buFont typeface="Calibri" pitchFamily="34" charset="0"/>
              <a:buAutoNum type="arabicParenR" startAt="2"/>
            </a:pPr>
            <a:r>
              <a:rPr lang="pl-PL" altLang="pl-PL" b="1" dirty="0">
                <a:latin typeface="Calibri" pitchFamily="34" charset="0"/>
              </a:rPr>
              <a:t>zakupu robót budowlanych lub usług,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arenR" startAt="2"/>
            </a:pPr>
            <a:r>
              <a:rPr lang="pl-PL" altLang="pl-PL" b="1" dirty="0">
                <a:latin typeface="Calibri" pitchFamily="34" charset="0"/>
              </a:rPr>
              <a:t>zakupu lub rozwoju </a:t>
            </a:r>
            <a:r>
              <a:rPr lang="pl-PL" altLang="pl-PL" dirty="0">
                <a:latin typeface="Calibri" pitchFamily="34" charset="0"/>
              </a:rPr>
              <a:t>oprogramowania komputerowego oraz zakupu patentów, licencji lub wynagrodzeń za przeniesienie autorskich praw majątkowych lub znaków towarowych,</a:t>
            </a:r>
          </a:p>
          <a:p>
            <a:pPr eaLnBrk="1" hangingPunct="1">
              <a:spcBef>
                <a:spcPts val="288"/>
              </a:spcBef>
              <a:buFont typeface="Calibri" pitchFamily="34" charset="0"/>
              <a:buAutoNum type="arabicParenR" startAt="2"/>
            </a:pPr>
            <a:r>
              <a:rPr lang="pl-PL" altLang="pl-PL" b="1" dirty="0">
                <a:latin typeface="Calibri" pitchFamily="34" charset="0"/>
              </a:rPr>
              <a:t>najmu lub dzierżawy </a:t>
            </a:r>
            <a:r>
              <a:rPr lang="pl-PL" altLang="pl-PL" dirty="0">
                <a:latin typeface="Calibri" pitchFamily="34" charset="0"/>
              </a:rPr>
              <a:t>maszyn, wyposażenia lub nieruchomości,</a:t>
            </a:r>
          </a:p>
          <a:p>
            <a:pPr eaLnBrk="1" hangingPunct="1">
              <a:spcBef>
                <a:spcPts val="288"/>
              </a:spcBef>
              <a:buFont typeface="Calibri" pitchFamily="34" charset="0"/>
              <a:buAutoNum type="arabicParenR" startAt="2"/>
            </a:pPr>
            <a:r>
              <a:rPr lang="pl-PL" altLang="pl-PL" b="1" dirty="0">
                <a:latin typeface="Calibri" pitchFamily="34" charset="0"/>
              </a:rPr>
              <a:t>zakupu nowych maszyn lub wyposażenia</a:t>
            </a:r>
            <a:r>
              <a:rPr lang="pl-PL" altLang="pl-PL" dirty="0">
                <a:latin typeface="Calibri" pitchFamily="34" charset="0"/>
              </a:rPr>
              <a:t>, a w przypadku operacji w zakresie zachowania</a:t>
            </a:r>
          </a:p>
          <a:p>
            <a:pPr eaLnBrk="1" hangingPunct="1">
              <a:spcBef>
                <a:spcPts val="288"/>
              </a:spcBef>
            </a:pPr>
            <a:r>
              <a:rPr lang="pl-PL" altLang="pl-PL" dirty="0">
                <a:latin typeface="Calibri" pitchFamily="34" charset="0"/>
              </a:rPr>
              <a:t>dziedzictwa lokalnego – również używanych maszyn lub wyposażenia, stanowiących eksponaty,</a:t>
            </a:r>
          </a:p>
        </p:txBody>
      </p:sp>
      <p:sp>
        <p:nvSpPr>
          <p:cNvPr id="3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77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 txBox="1">
            <a:spLocks noChangeArrowheads="1"/>
          </p:cNvSpPr>
          <p:nvPr/>
        </p:nvSpPr>
        <p:spPr bwMode="auto">
          <a:xfrm>
            <a:off x="304800" y="609600"/>
            <a:ext cx="87630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54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400" b="1" dirty="0">
                <a:latin typeface="Calibri" pitchFamily="34" charset="0"/>
              </a:rPr>
              <a:t>Koszty kwalifikowalne c.d.</a:t>
            </a:r>
            <a:endParaRPr lang="pl-PL" altLang="pl-PL" sz="2400" dirty="0"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ts val="1313"/>
              </a:spcBef>
              <a:buFont typeface="Calibri" pitchFamily="34" charset="0"/>
              <a:buAutoNum type="arabicParenR" startAt="6"/>
            </a:pPr>
            <a:r>
              <a:rPr lang="pl-PL" altLang="pl-PL" b="1" dirty="0">
                <a:latin typeface="Calibri" pitchFamily="34" charset="0"/>
              </a:rPr>
              <a:t>zakupu środków transportu, </a:t>
            </a:r>
            <a:r>
              <a:rPr lang="pl-PL" altLang="pl-PL" dirty="0">
                <a:latin typeface="Calibri" pitchFamily="34" charset="0"/>
              </a:rPr>
              <a:t>z wyłączeniem zakupu samochodów osobowych przeznaczonych do przewozu mniej niż 8 osób łącznie z kierowcą,</a:t>
            </a:r>
          </a:p>
          <a:p>
            <a:pPr eaLnBrk="1" hangingPunct="1">
              <a:spcBef>
                <a:spcPts val="325"/>
              </a:spcBef>
            </a:pPr>
            <a:r>
              <a:rPr lang="pl-PL" altLang="pl-PL" i="1" dirty="0">
                <a:latin typeface="Calibri" pitchFamily="34" charset="0"/>
              </a:rPr>
              <a:t>Przy ustalaniu wysokości pomocy koszty zakupu środków transportu są ustalane w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i="1" dirty="0">
                <a:latin typeface="Calibri" pitchFamily="34" charset="0"/>
              </a:rPr>
              <a:t>wysokości nieprzekraczającej 30% pozostałych kosztów kwalifikowalnych operacji, pomniejszonych o </a:t>
            </a:r>
            <a:r>
              <a:rPr lang="pl-PL" altLang="pl-PL" i="1" dirty="0" err="1">
                <a:latin typeface="Calibri" pitchFamily="34" charset="0"/>
              </a:rPr>
              <a:t>kosztyogólne</a:t>
            </a:r>
            <a:r>
              <a:rPr lang="pl-PL" altLang="pl-PL" i="1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ts val="325"/>
              </a:spcBef>
              <a:buFont typeface="Calibri" pitchFamily="34" charset="0"/>
              <a:buAutoNum type="arabicParenR" startAt="7"/>
            </a:pPr>
            <a:r>
              <a:rPr lang="pl-PL" altLang="pl-PL" b="1" dirty="0">
                <a:latin typeface="Calibri" pitchFamily="34" charset="0"/>
              </a:rPr>
              <a:t>zakupu rzeczy innych </a:t>
            </a:r>
            <a:r>
              <a:rPr lang="pl-PL" altLang="pl-PL" dirty="0">
                <a:latin typeface="Calibri" pitchFamily="34" charset="0"/>
              </a:rPr>
              <a:t>niż wymienione w pkt. 5) i 6), w tym materiałów,</a:t>
            </a:r>
          </a:p>
          <a:p>
            <a:pPr eaLnBrk="1" hangingPunct="1">
              <a:spcBef>
                <a:spcPts val="325"/>
              </a:spcBef>
              <a:buFont typeface="Calibri" pitchFamily="34" charset="0"/>
              <a:buAutoNum type="arabicParenR" startAt="7"/>
            </a:pPr>
            <a:r>
              <a:rPr lang="pl-PL" altLang="pl-PL" b="1" dirty="0">
                <a:latin typeface="Calibri" pitchFamily="34" charset="0"/>
              </a:rPr>
              <a:t>wynagrodzenia i innych świadczeń</a:t>
            </a:r>
            <a:r>
              <a:rPr lang="pl-PL" altLang="pl-PL" dirty="0">
                <a:latin typeface="Calibri" pitchFamily="34" charset="0"/>
              </a:rPr>
              <a:t>, o których mowa w Kodeksie pracy, związanych z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pracą pracowników beneficjenta, a także inne koszty ponoszone przez beneficjenta na podstawie odrębnych przepisów w związku z zatrudnieniem tych pracowników – w przypadku operacji w zakresie tworzenia lub rozwoju inkubatorów przetwórstwa lokalnego i wspierania współpracy między podmiotami wykonującymi działalność gospodarczą,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arenR" startAt="9"/>
            </a:pPr>
            <a:r>
              <a:rPr lang="pl-PL" altLang="pl-PL" b="1" dirty="0">
                <a:latin typeface="Calibri" pitchFamily="34" charset="0"/>
              </a:rPr>
              <a:t>podatku od towarów i usług (VAT), </a:t>
            </a:r>
            <a:r>
              <a:rPr lang="pl-PL" altLang="pl-PL" dirty="0">
                <a:latin typeface="Calibri" pitchFamily="34" charset="0"/>
              </a:rPr>
              <a:t>zgodnie z art. 69 ust. 3 lit. c rozporządzenia nr 1303/2013</a:t>
            </a:r>
            <a:r>
              <a:rPr lang="pl-PL" altLang="pl-PL" i="1" dirty="0">
                <a:latin typeface="Calibri" pitchFamily="34" charset="0"/>
              </a:rPr>
              <a:t>(podatek od wartości dodanej (VAT), z wyjątkiem podatku którego nie można odzyskać </a:t>
            </a:r>
            <a:r>
              <a:rPr lang="pl-PL" altLang="pl-PL" i="1" dirty="0" err="1">
                <a:latin typeface="Calibri" pitchFamily="34" charset="0"/>
              </a:rPr>
              <a:t>namocy</a:t>
            </a:r>
            <a:r>
              <a:rPr lang="pl-PL" altLang="pl-PL" i="1" dirty="0">
                <a:latin typeface="Calibri" pitchFamily="34" charset="0"/>
              </a:rPr>
              <a:t> prawodawstwa krajowego VAT)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</a:pPr>
            <a:r>
              <a:rPr lang="pl-PL" altLang="pl-PL" dirty="0">
                <a:latin typeface="Calibri" pitchFamily="34" charset="0"/>
              </a:rPr>
              <a:t>W przypadku projektu grantowego do kosztów kwalifikowalnych zalicza się wyłącznie</a:t>
            </a:r>
          </a:p>
          <a:p>
            <a:pPr eaLnBrk="1" hangingPunct="1">
              <a:spcBef>
                <a:spcPts val="325"/>
              </a:spcBef>
            </a:pPr>
            <a:r>
              <a:rPr lang="pl-PL" altLang="pl-PL" dirty="0">
                <a:latin typeface="Calibri" pitchFamily="34" charset="0"/>
              </a:rPr>
              <a:t>granty.</a:t>
            </a:r>
          </a:p>
        </p:txBody>
      </p:sp>
      <p:sp>
        <p:nvSpPr>
          <p:cNvPr id="3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4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 txBox="1">
            <a:spLocks noChangeArrowheads="1"/>
          </p:cNvSpPr>
          <p:nvPr/>
        </p:nvSpPr>
        <p:spPr bwMode="auto">
          <a:xfrm>
            <a:off x="304800" y="609600"/>
            <a:ext cx="87630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54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400" b="1" dirty="0">
                <a:latin typeface="Calibri" pitchFamily="34" charset="0"/>
              </a:rPr>
              <a:t>Koszty kwalifikowalne c.d</a:t>
            </a:r>
            <a:r>
              <a:rPr lang="pl-PL" altLang="pl-PL" sz="2400" b="1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l-PL" altLang="pl-PL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</a:rPr>
              <a:t>KOSZTAMI KWALIFIKOWALNYMI NIE SĄ MOGĄ BYĆ KOSZTY BIEŻĄCE!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2400" dirty="0" smtClean="0">
                <a:latin typeface="Calibri" pitchFamily="34" charset="0"/>
              </a:rPr>
              <a:t>Art. 61 Rozporządzenia </a:t>
            </a:r>
            <a:r>
              <a:rPr lang="pl-PL" altLang="pl-PL" sz="2400" dirty="0">
                <a:latin typeface="Calibri" pitchFamily="34" charset="0"/>
              </a:rPr>
              <a:t>Parlamentu Europejskiego i Rady (UE) nr 1305/2013 z dnia 17 grudnia 2013 r. w sprawie wsparcia rozwoju obszarów wiejskich przez Europejski Fundusz Rolny na rzecz Rozwoju Obszarów Wiejskich (EFRROW) i uchylające rozporządzenie Rady (WE) nr </a:t>
            </a:r>
            <a:r>
              <a:rPr lang="pl-PL" altLang="pl-PL" sz="2400" dirty="0" smtClean="0">
                <a:latin typeface="Calibri" pitchFamily="34" charset="0"/>
              </a:rPr>
              <a:t>1698/2005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wskazuje koszty bieżące jako:</a:t>
            </a: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</a:t>
            </a:r>
            <a:r>
              <a:rPr lang="pl-PL" altLang="pl-PL" sz="2400" dirty="0">
                <a:latin typeface="Calibri" pitchFamily="34" charset="0"/>
              </a:rPr>
              <a:t>operacyjne; </a:t>
            </a:r>
            <a:endParaRPr lang="pl-PL" altLang="pl-PL" sz="2400" dirty="0" smtClean="0">
              <a:latin typeface="Calibri" pitchFamily="34" charset="0"/>
            </a:endParaRP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</a:t>
            </a:r>
            <a:r>
              <a:rPr lang="pl-PL" altLang="pl-PL" sz="2400" dirty="0">
                <a:latin typeface="Calibri" pitchFamily="34" charset="0"/>
              </a:rPr>
              <a:t>personelu; </a:t>
            </a:r>
            <a:endParaRPr lang="pl-PL" altLang="pl-PL" sz="2400" dirty="0" smtClean="0">
              <a:latin typeface="Calibri" pitchFamily="34" charset="0"/>
            </a:endParaRP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</a:t>
            </a:r>
            <a:r>
              <a:rPr lang="pl-PL" altLang="pl-PL" sz="2400" dirty="0">
                <a:latin typeface="Calibri" pitchFamily="34" charset="0"/>
              </a:rPr>
              <a:t>szkolenia; </a:t>
            </a:r>
            <a:endParaRPr lang="pl-PL" altLang="pl-PL" sz="2400" dirty="0" smtClean="0">
              <a:latin typeface="Calibri" pitchFamily="34" charset="0"/>
            </a:endParaRP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</a:t>
            </a:r>
            <a:r>
              <a:rPr lang="pl-PL" altLang="pl-PL" sz="2400" dirty="0">
                <a:latin typeface="Calibri" pitchFamily="34" charset="0"/>
              </a:rPr>
              <a:t>związane z kształtowaniem wizerunku; </a:t>
            </a:r>
            <a:endParaRPr lang="pl-PL" altLang="pl-PL" sz="2400" dirty="0" smtClean="0">
              <a:latin typeface="Calibri" pitchFamily="34" charset="0"/>
            </a:endParaRP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finansowe;</a:t>
            </a:r>
          </a:p>
          <a:p>
            <a:pPr marL="568325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koszty </a:t>
            </a:r>
            <a:r>
              <a:rPr lang="pl-PL" altLang="pl-PL" sz="2400" dirty="0">
                <a:latin typeface="Calibri" pitchFamily="34" charset="0"/>
              </a:rPr>
              <a:t>związane z tworzeniem sieci kontaktów.</a:t>
            </a:r>
          </a:p>
        </p:txBody>
      </p:sp>
      <p:sp>
        <p:nvSpPr>
          <p:cNvPr id="3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31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 txBox="1">
            <a:spLocks noChangeArrowheads="1"/>
          </p:cNvSpPr>
          <p:nvPr/>
        </p:nvSpPr>
        <p:spPr bwMode="auto">
          <a:xfrm>
            <a:off x="304800" y="609600"/>
            <a:ext cx="8763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54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400" b="1" dirty="0" smtClean="0">
                <a:latin typeface="Calibri" pitchFamily="34" charset="0"/>
              </a:rPr>
              <a:t>Wykluczone branże:</a:t>
            </a:r>
          </a:p>
          <a:p>
            <a:r>
              <a:rPr lang="pl-PL" sz="2000" i="1" dirty="0" smtClean="0">
                <a:latin typeface="+mj-lt"/>
              </a:rPr>
              <a:t>1</a:t>
            </a:r>
            <a:r>
              <a:rPr lang="pl-PL" sz="2000" i="1" dirty="0">
                <a:latin typeface="+mj-lt"/>
              </a:rPr>
              <a:t>) działalność usługowa wspomagająca rolnictwo i następująca po zbiorach;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2) górnictwo i wydobywanie;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3) działalność usługowa wspomagająca górnictwo i wydobywanie;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4) przetwarzanie i konserwowanie ryb, skorupiaków i mięczaków;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5) wytwarzanie i przetwarzanie koksu i produktów rafinacji ropy naftowej;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6) produkcja chemikaliów oraz wyrobów chemicznych;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7) produkcja podstawowych substancji farmaceutycznych oraz leków i pozostałych wyrobów farmaceutycznych;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8) produkcja metali;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9) produkcja pojazdów samochodowych, przyczep i naczep oraz motocykli;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10) transport lotniczy i kolejowy;</a:t>
            </a:r>
            <a:endParaRPr lang="pl-PL" sz="2000" dirty="0">
              <a:latin typeface="+mj-lt"/>
            </a:endParaRPr>
          </a:p>
          <a:p>
            <a:r>
              <a:rPr lang="pl-PL" sz="2000" i="1" dirty="0">
                <a:latin typeface="+mj-lt"/>
              </a:rPr>
              <a:t>11) gospodarka magazynowa;</a:t>
            </a:r>
            <a:endParaRPr lang="pl-PL" sz="2000" dirty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pl-PL" altLang="pl-PL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7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bject 2"/>
          <p:cNvSpPr txBox="1">
            <a:spLocks noChangeArrowheads="1"/>
          </p:cNvSpPr>
          <p:nvPr/>
        </p:nvSpPr>
        <p:spPr bwMode="auto">
          <a:xfrm>
            <a:off x="304800" y="609600"/>
            <a:ext cx="8763000" cy="497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542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600" b="1" dirty="0" smtClean="0">
                <a:solidFill>
                  <a:srgbClr val="FF0000"/>
                </a:solidFill>
                <a:latin typeface="Calibri" pitchFamily="34" charset="0"/>
              </a:rPr>
              <a:t>Zobowiązania z umowy dla </a:t>
            </a:r>
            <a:r>
              <a:rPr lang="pl-PL" altLang="pl-PL" sz="1600" b="1" u="sng" dirty="0" smtClean="0">
                <a:solidFill>
                  <a:srgbClr val="FF0000"/>
                </a:solidFill>
                <a:latin typeface="Calibri" pitchFamily="34" charset="0"/>
              </a:rPr>
              <a:t>rozwijania</a:t>
            </a:r>
            <a:r>
              <a:rPr lang="pl-PL" altLang="pl-PL" sz="1600" b="1" dirty="0" smtClean="0">
                <a:solidFill>
                  <a:srgbClr val="FF0000"/>
                </a:solidFill>
                <a:latin typeface="Calibri" pitchFamily="34" charset="0"/>
              </a:rPr>
              <a:t> działalności:</a:t>
            </a:r>
          </a:p>
          <a:p>
            <a:r>
              <a:rPr lang="pl-PL" sz="1600" dirty="0" smtClean="0">
                <a:latin typeface="+mj-lt"/>
              </a:rPr>
              <a:t>1</a:t>
            </a:r>
            <a:r>
              <a:rPr lang="pl-PL" sz="1600" dirty="0">
                <a:latin typeface="+mj-lt"/>
              </a:rPr>
              <a:t>) </a:t>
            </a:r>
            <a:r>
              <a:rPr lang="pl-PL" sz="1600" dirty="0" smtClean="0">
                <a:latin typeface="+mj-lt"/>
              </a:rPr>
              <a:t>realizacja operacji zgodnie z biznesplanem, osiągnięcie celu i wskaźników z umowy</a:t>
            </a:r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2) </a:t>
            </a:r>
            <a:r>
              <a:rPr lang="pl-PL" sz="1600" dirty="0" smtClean="0">
                <a:latin typeface="+mj-lt"/>
              </a:rPr>
              <a:t>niefinansowanie operacji z innych środków publicznych</a:t>
            </a:r>
            <a:endParaRPr lang="pl-PL" sz="1600" dirty="0">
              <a:latin typeface="+mj-lt"/>
            </a:endParaRPr>
          </a:p>
          <a:p>
            <a:r>
              <a:rPr lang="pl-PL" sz="1600" dirty="0">
                <a:latin typeface="+mj-lt"/>
              </a:rPr>
              <a:t>3) </a:t>
            </a:r>
            <a:r>
              <a:rPr lang="pl-PL" sz="1600" b="1" dirty="0" smtClean="0">
                <a:latin typeface="+mj-lt"/>
              </a:rPr>
              <a:t>prowadzenie działalności i utrzymanie utworzonego miejsca pracy do 3-ech lat od rozliczenia, </a:t>
            </a:r>
            <a:r>
              <a:rPr lang="pl-PL" sz="1600" dirty="0" smtClean="0">
                <a:latin typeface="+mj-lt"/>
              </a:rPr>
              <a:t>nie wolno też </a:t>
            </a:r>
            <a:r>
              <a:rPr lang="pl-PL" sz="1600" dirty="0">
                <a:latin typeface="+mj-lt"/>
              </a:rPr>
              <a:t>sprzedać elementów zakupionych w ramach operacji i trzeba wykorzystywać je zgodnie z celem </a:t>
            </a:r>
            <a:r>
              <a:rPr lang="pl-PL" sz="1600" dirty="0" smtClean="0">
                <a:latin typeface="+mj-lt"/>
              </a:rPr>
              <a:t>operacji, trzeba poddawać się kontroli</a:t>
            </a:r>
            <a:endParaRPr lang="pl-PL" sz="1600" b="1" dirty="0">
              <a:latin typeface="+mj-lt"/>
            </a:endParaRPr>
          </a:p>
          <a:p>
            <a:r>
              <a:rPr lang="pl-PL" sz="1600" b="1" dirty="0">
                <a:latin typeface="+mj-lt"/>
              </a:rPr>
              <a:t>4</a:t>
            </a:r>
            <a:r>
              <a:rPr lang="pl-PL" sz="1600" b="1" dirty="0" smtClean="0">
                <a:latin typeface="+mj-lt"/>
              </a:rPr>
              <a:t>) ponoszenie kosztów zatrudnienia pracownika (nie można zalegać z wypłatą </a:t>
            </a:r>
            <a:r>
              <a:rPr lang="pl-PL" sz="1600" b="1" dirty="0" smtClean="0">
                <a:latin typeface="+mj-lt"/>
                <a:sym typeface="Wingdings" panose="05000000000000000000" pitchFamily="2" charset="2"/>
              </a:rPr>
              <a:t>)</a:t>
            </a:r>
            <a:r>
              <a:rPr lang="pl-PL" sz="1600" b="1" dirty="0" smtClean="0">
                <a:latin typeface="+mj-lt"/>
              </a:rPr>
              <a:t> </a:t>
            </a:r>
            <a:endParaRPr lang="pl-PL" sz="1600" b="1" dirty="0">
              <a:latin typeface="+mj-lt"/>
            </a:endParaRPr>
          </a:p>
          <a:p>
            <a:r>
              <a:rPr lang="pl-PL" sz="1600" dirty="0">
                <a:latin typeface="+mj-lt"/>
              </a:rPr>
              <a:t>5</a:t>
            </a:r>
            <a:r>
              <a:rPr lang="pl-PL" sz="1600" dirty="0" smtClean="0">
                <a:latin typeface="+mj-lt"/>
              </a:rPr>
              <a:t>) </a:t>
            </a:r>
            <a:r>
              <a:rPr lang="pl-PL" sz="1600" b="1" dirty="0" smtClean="0">
                <a:latin typeface="+mj-lt"/>
              </a:rPr>
              <a:t>do 5-u lat od rozliczenia  </a:t>
            </a:r>
            <a:r>
              <a:rPr lang="pl-PL" sz="1600" dirty="0" smtClean="0">
                <a:latin typeface="+mj-lt"/>
              </a:rPr>
              <a:t>zobowiązanie przechowywania dokumentów, udzielania informacji, informowania o sytuacji prawnej mogącej mieć wpływ na postanowienia umowy</a:t>
            </a:r>
            <a:endParaRPr lang="pl-PL" sz="1600" dirty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6) realizacja operacji w określonym terminie w umowie</a:t>
            </a:r>
            <a:endParaRPr lang="pl-PL" sz="1600" dirty="0">
              <a:latin typeface="+mj-lt"/>
            </a:endParaRPr>
          </a:p>
          <a:p>
            <a:r>
              <a:rPr lang="pl-PL" sz="1600" dirty="0" smtClean="0">
                <a:latin typeface="+mj-lt"/>
              </a:rPr>
              <a:t>7) udokumentowanie realizacji operacji</a:t>
            </a:r>
            <a:endParaRPr lang="pl-PL" sz="1600" dirty="0">
              <a:latin typeface="+mj-lt"/>
            </a:endParaRPr>
          </a:p>
          <a:p>
            <a:r>
              <a:rPr lang="pl-PL" sz="1600" i="1" dirty="0">
                <a:latin typeface="+mj-lt"/>
              </a:rPr>
              <a:t>8</a:t>
            </a:r>
            <a:r>
              <a:rPr lang="pl-PL" sz="1600" i="1" dirty="0" smtClean="0">
                <a:latin typeface="+mj-lt"/>
              </a:rPr>
              <a:t>) złożenie informacji monitorującej po roku od rozliczenia operacji</a:t>
            </a:r>
            <a:endParaRPr lang="pl-PL" sz="1600" dirty="0">
              <a:latin typeface="+mj-lt"/>
            </a:endParaRPr>
          </a:p>
          <a:p>
            <a:r>
              <a:rPr lang="pl-PL" sz="1600" i="1" dirty="0">
                <a:latin typeface="+mj-lt"/>
              </a:rPr>
              <a:t>9</a:t>
            </a:r>
            <a:r>
              <a:rPr lang="pl-PL" sz="1600" i="1" dirty="0" smtClean="0">
                <a:latin typeface="+mj-lt"/>
              </a:rPr>
              <a:t>) informowanie o uzyskanym wsparciu od umowy ro rozliczenia (plakat, www)</a:t>
            </a:r>
          </a:p>
          <a:p>
            <a:r>
              <a:rPr lang="pl-PL" sz="1600" i="1" dirty="0" smtClean="0">
                <a:latin typeface="+mj-lt"/>
              </a:rPr>
              <a:t>10) jeśli obowiązuje pełna księgowość, to wydatki z operacji muszą zostać wyodrębnione w księgowości (prowadzenie oddzielnego systemu rachunkowości)</a:t>
            </a:r>
          </a:p>
          <a:p>
            <a:r>
              <a:rPr lang="pl-PL" sz="1600" i="1" dirty="0" smtClean="0">
                <a:latin typeface="+mj-lt"/>
              </a:rPr>
              <a:t>11) do dnia złożenia wniosku o płatność trzeba spełniać warunki dostępu (mikro, małe przedsiębiorstw,  oddział firmy na terenie LSR)</a:t>
            </a:r>
            <a:endParaRPr lang="pl-PL" sz="1600" dirty="0"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pl-PL" altLang="pl-PL" sz="1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207963" y="188913"/>
            <a:ext cx="5834062" cy="369887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spAutoFit/>
          </a:bodyPr>
          <a:lstStyle/>
          <a:p>
            <a:pPr marL="914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Calibri"/>
                <a:cs typeface="Calibri"/>
              </a:rPr>
              <a:t>OGÓLNE </a:t>
            </a:r>
            <a:r>
              <a:rPr spc="-9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AR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NKI P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Z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ZNANIA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spc="-5" dirty="0">
                <a:latin typeface="Calibri"/>
                <a:cs typeface="Calibri"/>
              </a:rPr>
              <a:t>OC</a:t>
            </a:r>
            <a:r>
              <a:rPr dirty="0">
                <a:latin typeface="Calibri"/>
                <a:cs typeface="Calibri"/>
              </a:rPr>
              <a:t>Y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</a:t>
            </a:r>
            <a:r>
              <a:rPr spc="-30" dirty="0">
                <a:latin typeface="Calibri"/>
                <a:cs typeface="Calibri"/>
              </a:rPr>
              <a:t>RO</a:t>
            </a:r>
            <a:r>
              <a:rPr spc="-20" dirty="0">
                <a:latin typeface="Calibri"/>
                <a:cs typeface="Calibri"/>
              </a:rPr>
              <a:t>W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/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RL</a:t>
            </a:r>
            <a:r>
              <a:rPr spc="-30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S</a:t>
            </a:r>
          </a:p>
        </p:txBody>
      </p:sp>
      <p:sp>
        <p:nvSpPr>
          <p:cNvPr id="4" name="object 4"/>
          <p:cNvSpPr>
            <a:spLocks noChangeArrowheads="1"/>
          </p:cNvSpPr>
          <p:nvPr/>
        </p:nvSpPr>
        <p:spPr bwMode="auto">
          <a:xfrm>
            <a:off x="7380312" y="188913"/>
            <a:ext cx="1368425" cy="898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11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6138" y="2633663"/>
            <a:ext cx="2374900" cy="560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 dirty="0">
                <a:latin typeface="Calibri"/>
                <a:cs typeface="Calibri"/>
              </a:rPr>
              <a:t>Cel </a:t>
            </a:r>
            <a:r>
              <a:rPr sz="4400" spc="15" dirty="0">
                <a:latin typeface="Calibri"/>
                <a:cs typeface="Calibri"/>
              </a:rPr>
              <a:t>o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dirty="0">
                <a:latin typeface="Calibri"/>
                <a:cs typeface="Calibri"/>
              </a:rPr>
              <a:t>ól</a:t>
            </a:r>
            <a:r>
              <a:rPr sz="4400" spc="-7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y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2400" y="34798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6540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3000">
                <a:latin typeface="Calibri" pitchFamily="34" charset="0"/>
              </a:rPr>
              <a:t>1. Rozwój gospodarczy Doliny Baryczy, służący zachowaniu specyfiki obszaru i polepszeniu jakości życia.</a:t>
            </a: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1113" y="5681663"/>
            <a:ext cx="6011862" cy="1143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900113" y="333375"/>
            <a:ext cx="7812087" cy="19192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66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/>
          <p:cNvSpPr>
            <a:spLocks noChangeArrowheads="1"/>
          </p:cNvSpPr>
          <p:nvPr/>
        </p:nvSpPr>
        <p:spPr bwMode="auto">
          <a:xfrm>
            <a:off x="11113" y="5997575"/>
            <a:ext cx="4344987" cy="827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37695"/>
              </p:ext>
            </p:extLst>
          </p:nvPr>
        </p:nvGraphicFramePr>
        <p:xfrm>
          <a:off x="101600" y="115888"/>
          <a:ext cx="9001125" cy="6735762"/>
        </p:xfrm>
        <a:graphic>
          <a:graphicData uri="http://schemas.openxmlformats.org/drawingml/2006/table">
            <a:tbl>
              <a:tblPr/>
              <a:tblGrid>
                <a:gridCol w="138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 gospodarczy  Doliny  Baryczy  służący  zachowaniu  specyfiki  obszaru  i 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2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523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Nabór 16-30.05.2022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0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608">
                <a:tc grid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Zakres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operacji 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konkursowych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obejmuje: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wspieranie atutów środowiska wodnego na obszarach rybackich i obszarach akwakultury przez przeciwdziałanie kłusownictwu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 przywracanie lub zabezpieczanie potencjału produkcyjnego sektora rybołówstwa i akwakultury lub odtwarzanie pierwotnego stanu środowiska obszarów rybackich i obszarów akwakultury, w przypadku jego zniszczenia w wyniku zdarzeń noszących znamiona klęski żywiołowej lub szkody spowodowanej działalnością chronionych gatunków zwierząt,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 odtwarzanie pierwotnego stanu środowiska wodnego przez </a:t>
                      </a:r>
                      <a:r>
                        <a:rPr kumimoji="0" lang="pl-PL" alt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renaturyzację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zbiorników wodnych i terenów przyległych do tych zbiorników, w przypadku jego zniszczenia w wyniku procesu eutrofizacji wód publicznych,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 ochronę obszarów będących formami ochrony przyrody przez regulowanie ruchu turystycznego na obszarach cennych przyrodniczo,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e)  podejmowanie działań na rzecz ograniczenia negatywnych skutków zmian klimatycznych, tworzenie i rozwijanie instalacji odnawialnych źródeł energii, w rozumieniu przepisów o odnawialnych źródłach energii. 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1113" y="1905000"/>
            <a:ext cx="9132887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6019800" y="5715000"/>
            <a:ext cx="381000" cy="4572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812" name="pole tekstowe 6"/>
          <p:cNvSpPr txBox="1">
            <a:spLocks noChangeArrowheads="1"/>
          </p:cNvSpPr>
          <p:nvPr/>
        </p:nvSpPr>
        <p:spPr bwMode="auto">
          <a:xfrm>
            <a:off x="4654550" y="6172200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Zakres tożsamy z celem opisanym w par. 6 Rozporządzenia MGMiŻŚ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2021-04-15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>
                <a:cs typeface="Times New Roman" pitchFamily="18" charset="0"/>
              </a:rPr>
              <a:t>Preferowany zakres obejmuje:</a:t>
            </a:r>
            <a:r>
              <a:rPr lang="pl-PL" altLang="pl-PL">
                <a:cs typeface="Times New Roman" pitchFamily="18" charset="0"/>
              </a:rPr>
              <a:t>  Zabezpieczenie przed szkodliwą działalnością gatunków chronionych, działalnością kłusowników, miedzy innymi poprzez wsparcie straży rybackich, monitoring i ograniczenie dostępu do stawów w szczególności na obszarach cennych przyrodniczo.</a:t>
            </a:r>
            <a:endParaRPr lang="pl-PL" altLang="pl-PL" sz="1100">
              <a:cs typeface="Times New Roman" pitchFamily="18" charset="0"/>
            </a:endParaRP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Grupa wsparcia:</a:t>
            </a:r>
            <a:r>
              <a:rPr lang="pl-PL" altLang="pl-PL"/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/>
              <a:t>Osoby fizyczne, przedsiębiorcy, osoby prawne lub jednostki organizacyjne nieposiadające osobowości prawnej</a:t>
            </a:r>
            <a:r>
              <a:rPr lang="pl-PL" altLang="pl-PL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Intensywność wsparcia:</a:t>
            </a:r>
            <a:r>
              <a:rPr lang="pl-PL" altLang="pl-PL"/>
              <a:t> maksymalna do kwoty wynikającej z Rozporządzenia MGMiŻŚ z 06 września 2016 r.,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Poziom dofinansowania i warunki dostępu</a:t>
            </a:r>
            <a:r>
              <a:rPr lang="pl-PL" altLang="pl-PL"/>
              <a:t>: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/>
              <a:t>od 50% do 85% w przypadku zakresu operacji wskazanego w pkt. a-e (wyższy poziom dofinansowania zależy od tego, czy operacja zapewnia publiczny dostęp do jej wyników oraz spełnia jeden z warunków: jest w interesie zbiorowym lub ma zbiorowego beneficjenta lub ma innowacyjne właściwości w stosownych przypadkach na szczeblu lokalnym);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28600" y="533400"/>
          <a:ext cx="8763000" cy="4572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 C.d.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97563"/>
            <a:ext cx="37925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daty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2021-04-15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 dirty="0" smtClean="0">
                <a:cs typeface="Times New Roman" pitchFamily="18" charset="0"/>
              </a:rPr>
              <a:t>Warunkiem jest wpisanie we wniosku i osiągnięcie wskaźników:</a:t>
            </a:r>
            <a:endParaRPr lang="pl-PL" alt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28600" y="533400"/>
          <a:ext cx="8763000" cy="4572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1.1.1.Zachowanie rybackiego potencjału obszaru. C.d.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6134100"/>
            <a:ext cx="37925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2273"/>
            <a:ext cx="5064398" cy="47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531942" y="2410291"/>
            <a:ext cx="3779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Wnioskodawca musi </a:t>
            </a:r>
            <a:r>
              <a:rPr lang="pl-PL" dirty="0">
                <a:solidFill>
                  <a:srgbClr val="FF0000"/>
                </a:solidFill>
              </a:rPr>
              <a:t>wykazać miejsce pracy, które zostałoby zlikwidowane, gdyby nie realizacja </a:t>
            </a:r>
            <a:r>
              <a:rPr lang="pl-PL" dirty="0" smtClean="0">
                <a:solidFill>
                  <a:srgbClr val="FF0000"/>
                </a:solidFill>
              </a:rPr>
              <a:t>operacji: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wnioskując </a:t>
            </a:r>
            <a:r>
              <a:rPr lang="pl-PL" b="1" dirty="0">
                <a:solidFill>
                  <a:srgbClr val="FF0000"/>
                </a:solidFill>
              </a:rPr>
              <a:t>o dofinasowanie musi już mieć </a:t>
            </a:r>
            <a:r>
              <a:rPr lang="pl-PL" b="1" dirty="0" smtClean="0">
                <a:solidFill>
                  <a:srgbClr val="FF0000"/>
                </a:solidFill>
              </a:rPr>
              <a:t>pracowników,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przynajmniej na umowy sezonowe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-&gt; w przypadku członków rodziny zatrudnienie w okresie min. 12 miesięcy przed złożeniem wniosku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2021-04-15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0" y="152400"/>
          <a:ext cx="9067800" cy="657066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Rozwój gospodarczy Doliny Baryczy, służący zachowaniu specyfiki obszaru i polepszeniu jakości życia.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Wzmocnienie rozpoznawalności i potencjału Doliny Baryczy.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Zwiększenie konkurencyjności sektora rybackiego.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1.2  Rozwój lokalnej przedsiębiorczości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 Wzrost aktywności i świadomości specyfiki obszaru wśród mieszkańców.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Rozwój kompleksowej i atrakcyjnej oferty obszaru.  </a:t>
                      </a:r>
                      <a:endParaRPr kumimoji="0" lang="pl-PL" alt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 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1.1.1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 rybackiego potencjału obszaru.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rybackiego charakteru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kompetencji i organizacji potencjału społecznego na rzecz zachowania specyfiki obszaru.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2.2.1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Spójna i widoczna oferta turystyczna Doliny Baryczy.  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Edukacja dla Doliny Baryczy,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(6 edycji ): DBP, EDU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Poprawa potencjału sprzedażowego przedsiębiorstw rybackich.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usług i produktów lokalnych, przyczyniających się do zachowania specyfiki obszaru.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Tworzenie przestrzeni do podnoszenia kompetencji i organizacji atrakcyjnych form spędzania wolnego czasu.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Zachowanie, zwiększenie dostępności i atrakcyjności miejsc związanych ze specyfiką obszaru.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Działaj dla Doliny Baryczy,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 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aktywności gospodarczej mieszkańców.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Wzrost wiedzy i integracja społeczna mieszkańców poprzez wykorzystanie rybackiego dziedzictwa kulturowego.</a:t>
                      </a: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Wzmocnienie rybackiego potencjału obszaru poprzez  rozwój infrastruktury turystycznej i rekreacyjnej. </a:t>
                      </a:r>
                      <a:endParaRPr kumimoji="0" lang="pl-PL" alt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wsparcia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7442" marR="374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Grant: Ryba wpływa na … w Dolinnie Barszczy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Projekty własne – 6 edycji  DK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współpracy 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 własny: szlaki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442" marR="37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2195736" y="2924944"/>
            <a:ext cx="1944216" cy="32403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39552" y="1196752"/>
            <a:ext cx="1800200" cy="32403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8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3"/>
          <p:cNvSpPr>
            <a:spLocks noChangeArrowheads="1"/>
          </p:cNvSpPr>
          <p:nvPr/>
        </p:nvSpPr>
        <p:spPr bwMode="auto">
          <a:xfrm>
            <a:off x="6084888" y="6237288"/>
            <a:ext cx="2914650" cy="554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34535"/>
              </p:ext>
            </p:extLst>
          </p:nvPr>
        </p:nvGraphicFramePr>
        <p:xfrm>
          <a:off x="101600" y="188913"/>
          <a:ext cx="8928100" cy="6521450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gospodarczy Doliny Baryczy służący zachowaniu specyfiki obszaru i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Rozwój lokalnej przedsiębiorczości.                                                  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Nabór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16-30.05.2022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074">
                <a:tc gridSpan="2"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Zakres operacji w trybie 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konkursowym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obejmuje: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 różnicowanie działalności lub dywersyfikację zatrudnienia osób wykonujących pracę związaną z sektorem rybołówstwa i akwakultury przez tworzenie lub utrzymanie miejsc pracy niezwiązanych z podstawową działalnością rybacką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 podejmowanie, wykonywanie lub rozwijanie działalności gospodarczej służącej rozwojowi obszarów rybackich i obszarów akwakultury, lub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uczenia się osób związanych z sektorem rybołówstwa i akwakultury oraz wymianę przez takie osoby doświadczeń i dobrych praktyk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3"/>
                        <a:tabLst/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Preferowany zakres operacji obejmuje: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52388" marR="0" lvl="0" indent="0" algn="just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Tworzenia lub rozwijanie oferty bazującej na rybackim potencjale obszaru (obszaru objętym LSR) w zakresie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oferty turystycznej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np. powstawanie, modernizacja i promocja łowisk, zakup i udostępnienie sprzętu; modernizacja i dostosowanie obiektów wraz z zapleczem pobytowym (noclegi, gastronomia, itp.).  Podejmowanie lub rozwijanie działalności gospodarczej w zakresie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powstawania produktów i usług lokalnych, bazujących na potencjale obszaru 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pl-PL" altLang="pl-PL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Podnoszenie kwalifikacji</a:t>
                      </a: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szkolenie osób, mających zatrudnienie w rybactwie oraz planujących zakładać lub rozwijać ofertę pobytową, w szczególności w zakresie przeciwdziałania zmianom klimatu, promocji i innowacji.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52400" y="1752600"/>
            <a:ext cx="8847138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trzałka w dół 3"/>
          <p:cNvSpPr/>
          <p:nvPr/>
        </p:nvSpPr>
        <p:spPr>
          <a:xfrm>
            <a:off x="6705600" y="3810000"/>
            <a:ext cx="228600" cy="304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9957" name="pole tekstowe 5"/>
          <p:cNvSpPr txBox="1">
            <a:spLocks noChangeArrowheads="1"/>
          </p:cNvSpPr>
          <p:nvPr/>
        </p:nvSpPr>
        <p:spPr bwMode="auto">
          <a:xfrm>
            <a:off x="4398963" y="4016375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/>
              <a:t>Zakres tożsamy z celem opisanym w par. 5 Rozporządzenia MGMiŻŚ</a:t>
            </a:r>
          </a:p>
        </p:txBody>
      </p:sp>
    </p:spTree>
    <p:extLst>
      <p:ext uri="{BB962C8B-B14F-4D97-AF65-F5344CB8AC3E}">
        <p14:creationId xmlns:p14="http://schemas.microsoft.com/office/powerpoint/2010/main" val="42643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762000"/>
          <a:ext cx="7835900" cy="287338"/>
        </p:xfrm>
        <a:graphic>
          <a:graphicData uri="http://schemas.openxmlformats.org/drawingml/2006/table">
            <a:tbl>
              <a:tblPr/>
              <a:tblGrid>
                <a:gridCol w="151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70" name="Prostokąt 2"/>
          <p:cNvSpPr>
            <a:spLocks noChangeArrowheads="1"/>
          </p:cNvSpPr>
          <p:nvPr/>
        </p:nvSpPr>
        <p:spPr bwMode="auto">
          <a:xfrm>
            <a:off x="533400" y="1376363"/>
            <a:ext cx="792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Grupa wsparcia:</a:t>
            </a:r>
            <a:r>
              <a:rPr lang="pl-PL" altLang="pl-PL"/>
              <a:t> osoby fizyczne, przedsiębiorcy, osoby prawne lub jednostki organizacyjne nieposiadające osobowości prawnej</a:t>
            </a:r>
            <a:r>
              <a:rPr lang="pl-PL" altLang="pl-PL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r>
              <a:rPr lang="pl-PL" altLang="pl-PL" b="1"/>
              <a:t>Intensywność wsparcia:</a:t>
            </a:r>
            <a:r>
              <a:rPr lang="pl-PL" altLang="pl-PL"/>
              <a:t> maksymalna do kwoty wynikającej z Rozporządzenia MGMiŻŚ z 06 września 2016 r.</a:t>
            </a:r>
          </a:p>
          <a:p>
            <a:pPr algn="just" eaLnBrk="1" hangingPunct="1">
              <a:lnSpc>
                <a:spcPct val="107000"/>
              </a:lnSpc>
              <a:spcBef>
                <a:spcPct val="0"/>
              </a:spcBef>
            </a:pPr>
            <a:endParaRPr lang="pl-PL" altLang="pl-PL"/>
          </a:p>
          <a:p>
            <a:pPr algn="just" eaLnBrk="1" hangingPunct="1">
              <a:spcBef>
                <a:spcPct val="0"/>
              </a:spcBef>
            </a:pPr>
            <a:r>
              <a:rPr lang="pl-PL" altLang="pl-PL" b="1">
                <a:cs typeface="Times New Roman" pitchFamily="18" charset="0"/>
              </a:rPr>
              <a:t>Poziom dofinansowania i warunki dostępu</a:t>
            </a:r>
            <a:r>
              <a:rPr lang="pl-PL" altLang="pl-PL">
                <a:cs typeface="Times New Roman" pitchFamily="18" charset="0"/>
              </a:rPr>
              <a:t>: do 50% , operacja zakłada utworzenie lub utrzymanie co najmniej jednego miejsca pracy lub podjęcie działalności gospodarczej w rozumieniu przepisów o swobodzie działalności gospodarczej, i wynika to z celu realizowanej operacji</a:t>
            </a:r>
            <a:endParaRPr lang="pl-PL" altLang="pl-PL"/>
          </a:p>
        </p:txBody>
      </p:sp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762000"/>
          <a:ext cx="7835900" cy="287338"/>
        </p:xfrm>
        <a:graphic>
          <a:graphicData uri="http://schemas.openxmlformats.org/drawingml/2006/table">
            <a:tbl>
              <a:tblPr/>
              <a:tblGrid>
                <a:gridCol w="151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 Wsparcie rybackiego charakteru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6132512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244475" y="1143000"/>
            <a:ext cx="876300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b="1" dirty="0" smtClean="0">
                <a:cs typeface="Times New Roman" pitchFamily="18" charset="0"/>
              </a:rPr>
              <a:t>Warunkiem jest wpisanie we wniosku i osiągnięcie wskaźników:</a:t>
            </a:r>
            <a:endParaRPr lang="pl-PL" alt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362"/>
            <a:ext cx="5895355" cy="52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1" name="object 3"/>
          <p:cNvSpPr txBox="1">
            <a:spLocks noChangeArrowheads="1"/>
          </p:cNvSpPr>
          <p:nvPr/>
        </p:nvSpPr>
        <p:spPr bwMode="auto">
          <a:xfrm>
            <a:off x="1731962" y="319088"/>
            <a:ext cx="68004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Budżet i harmonogram </a:t>
            </a:r>
            <a:r>
              <a:rPr kumimoji="0" lang="pl-PL" alt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RiM</a:t>
            </a: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cel </a:t>
            </a:r>
            <a:r>
              <a:rPr kumimoji="0" lang="pl-PL" alt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NABÓR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16/2022/</a:t>
            </a:r>
            <a:r>
              <a:rPr lang="pl-PL" altLang="pl-PL" sz="2400" dirty="0" err="1" smtClean="0">
                <a:solidFill>
                  <a:srgbClr val="FF0000"/>
                </a:solidFill>
                <a:latin typeface="Calibri" pitchFamily="34" charset="0"/>
              </a:rPr>
              <a:t>PORiM</a:t>
            </a: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64978"/>
              </p:ext>
            </p:extLst>
          </p:nvPr>
        </p:nvGraphicFramePr>
        <p:xfrm>
          <a:off x="265795" y="1471534"/>
          <a:ext cx="8568951" cy="1893174"/>
        </p:xfrm>
        <a:graphic>
          <a:graphicData uri="http://schemas.openxmlformats.org/drawingml/2006/table">
            <a:tbl>
              <a:tblPr/>
              <a:tblGrid>
                <a:gridCol w="224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Źródło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158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Wsparcie lub tworzenie miejsc pracy lub podejmowanie działalności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311 536 zł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1.2.1 </a:t>
                      </a: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254 000,48</a:t>
                      </a:r>
                    </a:p>
                    <a:p>
                      <a:pPr algn="ctr" fontAlgn="b"/>
                      <a:endParaRPr lang="pl-PL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38190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00404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35471" y="2996345"/>
            <a:ext cx="8229600" cy="2611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500" dirty="0" smtClean="0"/>
              <a:t>Podana </a:t>
            </a:r>
            <a:r>
              <a:rPr lang="pl-PL" sz="1500" b="1" dirty="0"/>
              <a:t>alokacja jest orientacyjna i zależy od aktualnego kursu Euro i kwoty wolnych środków </a:t>
            </a:r>
            <a:r>
              <a:rPr lang="pl-PL" sz="1500" dirty="0"/>
              <a:t>przekazywanych przez Ministerstwo Rolnictwa i Rozwoju Wsi na początku każdego miesiąca. LGD dokonuje wyboru operacji do limitu środków w PLN wskazanego w ogłoszeniu o naborze. Wnioskodawcy, którzy nie zmieścili się w dostępnej alokacji środków, a przeszli pozytywnie całość oceny operacji, zostają wpisani na listę ocenionych operacji, jako operacje wybrane nie mieszczące się w limicie środków wskazanych w naborze, co daje im status oczekujących na ewentualne zwolnienie środków przez Wnioskodawców mieszczących się w limicie i możliwość uzyskania wsparcia w późniejszym terminie lub w sytuacji, gdy po ponownym przeliczeniu limitu środków przez Samorząd Województwa w trakcie rozpatrywania wniosków przez Samorząd Województwa po kursie  bieżącym wymiany EUR do PLN, wskazanym przez Ministerstwo Rolnictwa i Rozwoju Wsi za miesiąc poprzedzający miesiąc dokonania obliczeń pojawią się wolne środki w kwocie umożliwiającej sfinansowanie oczekującej operacji. Zależność alokacji od kursu Euro może powodować również, że wskazane na liście ocenionych operacji wniosku wybrane i mieszczące się w limicie w momencie ponownego przeliczenia alokacji nie zmieszczą się w zaktualizowanym limicie. Przystępując do naboru, </a:t>
            </a:r>
            <a:r>
              <a:rPr lang="pl-PL" sz="1500" b="1" dirty="0"/>
              <a:t>Wnioskodawca akceptuje i przyjmuje powyższe do wiadomości.</a:t>
            </a:r>
          </a:p>
        </p:txBody>
      </p:sp>
    </p:spTree>
    <p:extLst>
      <p:ext uri="{BB962C8B-B14F-4D97-AF65-F5344CB8AC3E}">
        <p14:creationId xmlns:p14="http://schemas.microsoft.com/office/powerpoint/2010/main" val="22905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ject 3"/>
          <p:cNvSpPr>
            <a:spLocks noChangeArrowheads="1"/>
          </p:cNvSpPr>
          <p:nvPr/>
        </p:nvSpPr>
        <p:spPr bwMode="auto">
          <a:xfrm>
            <a:off x="6588125" y="6332538"/>
            <a:ext cx="2411413" cy="458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3475"/>
              </p:ext>
            </p:extLst>
          </p:nvPr>
        </p:nvGraphicFramePr>
        <p:xfrm>
          <a:off x="101600" y="44450"/>
          <a:ext cx="8928100" cy="6765925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180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 gospodarczy  Doliny  Baryczy  służący  zachowaniu  specyfiki  obszaru  i  polepszeniu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67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Rozwój lokalnej przedsiębiorczości.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2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Wsparcie usług i produktów lokalnych, przyczyniających się do zachowania specyfiki obszaru. .                             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Nabór w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2022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45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Preferowany zakres operacji </a:t>
                      </a: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konkursowych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obejmuje podejmowanie działalności przez rolników lub domowników w zakresie produkcji artykułów spożywczych lub produkcja  napojów. Podejmowanie lub rozwijanie działalności gospodarczej w zakresie powstawania produktów i usług lokalnych, bazujących na potencjale obszaru, w tym podnoszenie kompetencji osób rozpoczynających i rozwijających działalność.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Jako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lokalne produkty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preferowane są m.in.: owoce, warzywa, wędliny, nabiał, wypieki oraz rękodzieło artystyczne.  powstające z surowca pochodzącego z obszaru i/lub produkowane na obszarze, w szczególności w sposób tradycyjny (min. 25 lat udokumentowanego sposobu wytwarzania).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Operacje z zakresu powstania, organizacji pracy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inkubatora przetwórstwa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produktów spożywczych: owoce, warzywa, wędliny, wyroby garmażeryjne.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ramach usług lokalnych preferowane będą </a:t>
                      </a:r>
                      <a:r>
                        <a:rPr kumimoji="0" lang="pl-PL" altLang="pl-PL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lokalne usługi</a:t>
                      </a: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turystyczne, noclegowe, rekreacyjne, udostępniające walory obszaru, usługi edukacyjne (w zakresie edukacji regionalnej, przyrodniczej, przewodnickiej, związanej ze specyfiką obszaru),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rostokąt 1"/>
          <p:cNvSpPr>
            <a:spLocks noChangeArrowheads="1"/>
          </p:cNvSpPr>
          <p:nvPr/>
        </p:nvSpPr>
        <p:spPr bwMode="auto">
          <a:xfrm>
            <a:off x="198363" y="692696"/>
            <a:ext cx="8812088" cy="62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b="1" dirty="0">
                <a:solidFill>
                  <a:srgbClr val="000000"/>
                </a:solidFill>
                <a:cs typeface="Times New Roman" pitchFamily="18" charset="0"/>
              </a:rPr>
              <a:t>Grupa wsparcia: </a:t>
            </a: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Rolnicy w zakresie produkcji artykułów spożywczych lub produkcji  napojów, osoby fizyczne i firmy tworzące lub rozwijacie działalność związaną z produkcją lub sprzedażą usług i produktów lokalnych</a:t>
            </a:r>
            <a:r>
              <a:rPr lang="pl-PL" altLang="pl-PL" sz="16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Wsparcie grup defaworyzowanych. Różnicowanie działalności, tworzenie i rozwijanie działalności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itchFamily="18" charset="0"/>
              </a:rPr>
              <a:t>gospodarczej.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Intensywność wsparcia: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pl-PL" altLang="pl-PL" sz="16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pl-PL" altLang="pl-PL" sz="1600" dirty="0" smtClean="0">
                <a:solidFill>
                  <a:srgbClr val="FF0000"/>
                </a:solidFill>
                <a:cs typeface="Times New Roman" pitchFamily="18" charset="0"/>
              </a:rPr>
              <a:t>Podejmowanie działalności: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itchFamily="18" charset="0"/>
              </a:rPr>
              <a:t>Tworzenie nowej działalności- PREMIA: w kwocie 100 tys. zł  </a:t>
            </a:r>
            <a:r>
              <a:rPr lang="pl-PL" altLang="pl-PL" sz="16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stanowiąca nie mniej niż  95% kosztów kwalifikowanych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b="1" dirty="0" smtClean="0">
                <a:solidFill>
                  <a:srgbClr val="FF0000"/>
                </a:solidFill>
                <a:cs typeface="Times New Roman" pitchFamily="18" charset="0"/>
              </a:rPr>
              <a:t>Rozwijanie z miejscami pracy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pl-PL" altLang="pl-PL" sz="1600" b="1" dirty="0">
                <a:solidFill>
                  <a:srgbClr val="000000"/>
                </a:solidFill>
                <a:cs typeface="Times New Roman" pitchFamily="18" charset="0"/>
              </a:rPr>
              <a:t>max 70% w tym: 50%+ 10% premii dla zatrudnienia z grupy defaworyzowanej + 10% premii dla użytkowników lub kandydatów do znaku DBP, do kwoty maksymalnej wynikającej z rozporządzenia na wdrażanie LSR w ramach 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PROW</a:t>
            </a:r>
            <a:endParaRPr lang="pl-PL" altLang="pl-PL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FF0000"/>
                </a:solidFill>
                <a:cs typeface="Times New Roman" pitchFamily="18" charset="0"/>
              </a:rPr>
              <a:t>Dla operacji bez utrzymania i tworzenia nowych miejsc pracy</a:t>
            </a: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(max. 25 000,00 zł przyznanej łącznie w ramach poddziałania 19.2 pomocy, min. 50 tys. kosztów całkowitych operacji):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a)       wnioskodawca jest użytkownikiem znaku Dolina Baryczy Poleca i posiada znak Dolina Baryczy Poleca na rozwijany produkt lub usługę, a koszty wsparcia objętej znakiem oferty stanowią min. 70% kosztów całkowitych operacji, wówczas poziom dofinansowania kosztów kwalifikowalnych wynosi max. 70%,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b)       wnioskodawca jest kandydatem do znaku Dolina Baryczy Poleca na rozwijany produkt lub usługę lub jest użytkownikiem znaku Dolina Baryczy Poleca i tworzy nowy produkt lub usługę, a koszty wsparcia rozwijanej oferty stanowią min. 70% kosztów całkowitych operacji, wówczas poziom dofinansowania kosztów kwalifikowalnych wynosi max. 60% kosztów kwalifikowalnych,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c) 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w </a:t>
            </a:r>
            <a:r>
              <a:rPr lang="pl-PL" altLang="pl-PL" sz="1600" b="1" dirty="0">
                <a:solidFill>
                  <a:srgbClr val="000000"/>
                </a:solidFill>
                <a:cs typeface="Times New Roman" pitchFamily="18" charset="0"/>
              </a:rPr>
              <a:t>pozostałych przypadkach poziom dofinansowania wynosi max. 50% kosztów kwalifikowalnych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32203"/>
              </p:ext>
            </p:extLst>
          </p:nvPr>
        </p:nvGraphicFramePr>
        <p:xfrm>
          <a:off x="215900" y="260648"/>
          <a:ext cx="8928100" cy="561975"/>
        </p:xfrm>
        <a:graphic>
          <a:graphicData uri="http://schemas.openxmlformats.org/drawingml/2006/table">
            <a:tbl>
              <a:tblPr/>
              <a:tblGrid>
                <a:gridCol w="155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Wsparcie usług i produktów lokalnych, przyczyniających się do zachowania specyfiki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9063" y="519113"/>
          <a:ext cx="8928100" cy="561975"/>
        </p:xfrm>
        <a:graphic>
          <a:graphicData uri="http://schemas.openxmlformats.org/drawingml/2006/table">
            <a:tbl>
              <a:tblPr/>
              <a:tblGrid>
                <a:gridCol w="155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 Wsparcie usług i produktów lokalnych, przyczyniających się do zachowania specyfiki obszaru.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37925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52400" y="1104261"/>
            <a:ext cx="8596064" cy="538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Operacje </a:t>
            </a:r>
            <a:r>
              <a:rPr lang="pl-PL" alt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muszą realizować </a:t>
            </a:r>
            <a:r>
              <a:rPr lang="pl-PL" alt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wskaźniki produktu i rezultatu:</a:t>
            </a: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53088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l-PL" alt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alt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etapie wniosku o przyznanie pomocy należy określić docelową wartość wskaźnika!!!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28800"/>
            <a:ext cx="551066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3"/>
          <p:cNvSpPr>
            <a:spLocks noChangeArrowheads="1"/>
          </p:cNvSpPr>
          <p:nvPr/>
        </p:nvSpPr>
        <p:spPr bwMode="auto">
          <a:xfrm>
            <a:off x="6588125" y="6332538"/>
            <a:ext cx="2411413" cy="458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93333"/>
              </p:ext>
            </p:extLst>
          </p:nvPr>
        </p:nvGraphicFramePr>
        <p:xfrm>
          <a:off x="71438" y="201613"/>
          <a:ext cx="8928100" cy="6708775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ogólny: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5288" indent="-3429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95288" algn="l"/>
                        </a:tabLs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95288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5288" algn="l"/>
                        </a:tabLst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	Rozwój  gospodarczy  Doliny  Baryczy  służący  zachowaniu  specyfiki  obszaru  i  polepszeniu jakości życia.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 szczegółowy: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Rozwój lokalnej przedsiębiorczości.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Wsparcie aktywności gospodarczej mieszkańców.                             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Nabór w 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2022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48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Preferowany zakres operacji wybieranych w trybie </a:t>
                      </a:r>
                      <a:r>
                        <a:rPr kumimoji="0" lang="pl-PL" altLang="pl-P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konkursowym</a:t>
                      </a: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obejmuje tworzenie lub rozwijanie działalności gospodarczej, </a:t>
                      </a:r>
                      <a:r>
                        <a:rPr kumimoji="0" lang="pl-PL" altLang="pl-PL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wspierającej zachowanie specyfiki, w tym skierowanej do branży turystycznej</a:t>
                      </a: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np. sprzedaż produktów lokalnych, promocja, reklama, usługi informatyczne,  pamiątkarstwo (wyroby nie będące rękodziełem artystycznym – gadżety), fotografia, rozwój działalności szkoleniowej, np. językowa, podnoszenia kompetencji zawodowych, szczególnie przedstawicieli grup defaworyzowanych.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Wspierane będą </a:t>
                      </a:r>
                      <a:r>
                        <a:rPr kumimoji="0" lang="pl-PL" altLang="pl-PL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usługi dla mieszkańców</a:t>
                      </a: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w tym okołoturystyczne: gabinet masażu, rehabilitacji, handel, w tym handel produktami lokalnymi, rozwój oferty pośrednio związanych w zakresie obsługi ruchu turystycznego, wsparcie dla rozwoju usług przewozów pasażerskich, w szczególności wewnątrz obszaru.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Ponadto </a:t>
                      </a:r>
                      <a:r>
                        <a:rPr kumimoji="0" lang="pl-PL" altLang="pl-PL" sz="17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wsparcie usług podnoszących jakość życia mieszkańców </a:t>
                      </a: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zakresie np.: opieki nad dziećmi, wsparcie usług z zakresu opieki nad osobami starszymi, rozwój dostępu do specjalistycznych usług medycznych i opiekuńczych. Wsparcie usług przyczyniających się do przeciwdziałania skutkom zmiany klimatu.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Wspierane będą operacje zakładające podniesienie kwalifikacji lub przeszkolenie osób tworzących ofertę.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20314"/>
              </p:ext>
            </p:extLst>
          </p:nvPr>
        </p:nvGraphicFramePr>
        <p:xfrm>
          <a:off x="235264" y="260648"/>
          <a:ext cx="8623300" cy="504825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Wsparcie aktywności gospodarczej mieszkańców.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0" name="Prostokąt 2"/>
          <p:cNvSpPr>
            <a:spLocks noChangeArrowheads="1"/>
          </p:cNvSpPr>
          <p:nvPr/>
        </p:nvSpPr>
        <p:spPr bwMode="auto">
          <a:xfrm>
            <a:off x="107504" y="836712"/>
            <a:ext cx="8924925" cy="573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b="1" dirty="0">
                <a:cs typeface="Times New Roman" pitchFamily="18" charset="0"/>
              </a:rPr>
              <a:t>Grupy wsparcia: </a:t>
            </a:r>
            <a:r>
              <a:rPr lang="pl-PL" altLang="pl-PL" sz="1600" dirty="0">
                <a:cs typeface="Times New Roman" pitchFamily="18" charset="0"/>
              </a:rPr>
              <a:t>Osoby fizyczne lub firmy prowadzące działalność Grupy </a:t>
            </a:r>
            <a:r>
              <a:rPr lang="pl-PL" altLang="pl-PL" sz="1600" dirty="0" err="1">
                <a:cs typeface="Times New Roman" pitchFamily="18" charset="0"/>
              </a:rPr>
              <a:t>defaworyzowane</a:t>
            </a:r>
            <a:r>
              <a:rPr lang="pl-PL" altLang="pl-PL" sz="1600" dirty="0">
                <a:cs typeface="Times New Roman" pitchFamily="18" charset="0"/>
              </a:rPr>
              <a:t>. Tworzenie lub rozwijanie działalności gospodarczej.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b="1" dirty="0">
                <a:cs typeface="Times New Roman" pitchFamily="18" charset="0"/>
              </a:rPr>
              <a:t>Intensywność </a:t>
            </a:r>
            <a:r>
              <a:rPr lang="pl-PL" altLang="pl-PL" sz="1600" b="1" dirty="0" smtClean="0">
                <a:cs typeface="Times New Roman" pitchFamily="18" charset="0"/>
              </a:rPr>
              <a:t>wsparcia: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1600" dirty="0">
                <a:solidFill>
                  <a:srgbClr val="FF0000"/>
                </a:solidFill>
                <a:cs typeface="Times New Roman" pitchFamily="18" charset="0"/>
              </a:rPr>
              <a:t>Podejmowanie działalności: </a:t>
            </a: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Tworzenie nowej działalności- PREMIA: w kwocie 100 tys. zł  </a:t>
            </a:r>
            <a:r>
              <a:rPr lang="pl-PL" altLang="pl-PL" sz="16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stanowiąca nie mniej niż  95% kosztów </a:t>
            </a:r>
            <a:r>
              <a:rPr lang="pl-PL" altLang="pl-PL" sz="160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kwalifikowanych</a:t>
            </a:r>
            <a:r>
              <a:rPr lang="pl-PL" altLang="pl-PL" sz="1600" dirty="0">
                <a:cs typeface="Times New Roman" pitchFamily="18" charset="0"/>
              </a:rPr>
              <a:t/>
            </a:r>
            <a:br>
              <a:rPr lang="pl-PL" altLang="pl-PL" sz="1600" dirty="0">
                <a:cs typeface="Times New Roman" pitchFamily="18" charset="0"/>
              </a:rPr>
            </a:br>
            <a:r>
              <a:rPr lang="pl-PL" altLang="pl-PL" sz="1600" b="1" dirty="0" smtClean="0">
                <a:solidFill>
                  <a:srgbClr val="FF0000"/>
                </a:solidFill>
                <a:cs typeface="Times New Roman" pitchFamily="18" charset="0"/>
              </a:rPr>
              <a:t>Rozwijanie </a:t>
            </a:r>
            <a:r>
              <a:rPr lang="pl-PL" altLang="pl-PL" sz="1600" b="1" dirty="0">
                <a:solidFill>
                  <a:srgbClr val="FF0000"/>
                </a:solidFill>
                <a:cs typeface="Times New Roman" pitchFamily="18" charset="0"/>
              </a:rPr>
              <a:t>z miejscami pracy</a:t>
            </a:r>
            <a:r>
              <a:rPr lang="pl-PL" altLang="pl-PL" sz="1600" b="1" dirty="0">
                <a:cs typeface="Times New Roman" pitchFamily="18" charset="0"/>
              </a:rPr>
              <a:t>: max 70% w tym:50%+ 15% premii dla zatrudnienia z grupy defaworyzowanej + 5% osób planujących rozwijać działalność we współpracy z samorządami lokalnymi, do kwoty maksymalnej wynikającej z rozporządzenia na wdrażanie LSR w ramach PROW </a:t>
            </a:r>
            <a:endParaRPr lang="pl-PL" altLang="pl-PL" sz="1600" b="1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FF0000"/>
                </a:solidFill>
                <a:cs typeface="Times New Roman" pitchFamily="18" charset="0"/>
              </a:rPr>
              <a:t>Dla operacji bez utrzymania i tworzenia nowych miejsc </a:t>
            </a:r>
            <a:r>
              <a:rPr lang="pl-PL" altLang="pl-PL" sz="1600" dirty="0" smtClean="0">
                <a:solidFill>
                  <a:srgbClr val="FF0000"/>
                </a:solidFill>
                <a:cs typeface="Times New Roman" pitchFamily="18" charset="0"/>
              </a:rPr>
              <a:t>pracy </a:t>
            </a:r>
            <a:r>
              <a:rPr lang="pl-PL" altLang="pl-PL" sz="16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max. 25 000,00 zł przyznanej łącznie w ramach poddziałania 19.2 pomocy, min. 50 tys. kosztów całkowitych operacji):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a)       wnioskodawca jest użytkownikiem znaku Dolina Baryczy Poleca i posiada znak Dolina Baryczy Poleca na rozwijany produkt lub usługę, a koszty wsparcia objętej znakiem oferty stanowią min. 70% kosztów całkowitych operacji, wówczas poziom dofinansowania kosztów kwalifikowalnych wynosi max. 70%,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b)       wnioskodawca jest kandydatem do znaku Dolina Baryczy Poleca na rozwijany produkt lub usługę lub jest użytkownikiem znaku Dolina Baryczy Poleca i tworzy nowy produkt lub usługę, a koszty wsparcia rozwijanej oferty stanowią min. 70% kosztów całkowitych operacji, wówczas poziom dofinansowania kosztów kwalifikowalnych wynosi max. 60% kosztów kwalifikowalnych,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dirty="0">
                <a:solidFill>
                  <a:srgbClr val="000000"/>
                </a:solidFill>
                <a:cs typeface="Times New Roman" pitchFamily="18" charset="0"/>
              </a:rPr>
              <a:t>c) </a:t>
            </a:r>
            <a:r>
              <a:rPr lang="pl-PL" altLang="pl-PL" sz="1600" b="1" dirty="0">
                <a:solidFill>
                  <a:srgbClr val="000000"/>
                </a:solidFill>
                <a:cs typeface="Times New Roman" pitchFamily="18" charset="0"/>
              </a:rPr>
              <a:t>w pozostałych przypadkach poziom dofinansowania wynosi max. 50% kosztów </a:t>
            </a:r>
            <a:r>
              <a:rPr lang="pl-PL" altLang="pl-PL" sz="1600" b="1" dirty="0" smtClean="0">
                <a:solidFill>
                  <a:srgbClr val="000000"/>
                </a:solidFill>
                <a:cs typeface="Times New Roman" pitchFamily="18" charset="0"/>
              </a:rPr>
              <a:t>kwalifikowalnych</a:t>
            </a:r>
            <a:r>
              <a:rPr lang="pl-PL" altLang="pl-PL" sz="1600" b="1" dirty="0" smtClean="0">
                <a:cs typeface="Times New Roman" pitchFamily="18" charset="0"/>
              </a:rPr>
              <a:t> </a:t>
            </a:r>
            <a:endParaRPr lang="pl-PL" altLang="pl-PL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5900" y="685800"/>
          <a:ext cx="8623300" cy="504825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Przedsięwzięcie:</a:t>
                      </a:r>
                      <a:endParaRPr kumimoji="0" lang="pl-PL" alt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23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 Wsparcie aktywności gospodarczej mieszkańców. C.d.</a:t>
                      </a: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0" name="Prostokąt 2"/>
          <p:cNvSpPr>
            <a:spLocks noChangeArrowheads="1"/>
          </p:cNvSpPr>
          <p:nvPr/>
        </p:nvSpPr>
        <p:spPr bwMode="auto">
          <a:xfrm>
            <a:off x="219075" y="1447800"/>
            <a:ext cx="8686800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dirty="0" smtClean="0">
                <a:cs typeface="Times New Roman" pitchFamily="18" charset="0"/>
              </a:rPr>
              <a:t>. </a:t>
            </a:r>
            <a:endParaRPr lang="pl-PL" altLang="pl-PL" dirty="0"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2400" y="1104261"/>
            <a:ext cx="8596064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l-PL" alt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Operacje </a:t>
            </a:r>
            <a:r>
              <a:rPr lang="pl-PL" alt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muszą realizować </a:t>
            </a:r>
            <a:r>
              <a:rPr lang="pl-PL" alt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wskaźniki produktu i rezultatu:</a:t>
            </a: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213" lvl="0" algn="just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65888" lvl="0" algn="just" defTabSz="217488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endParaRPr lang="pl-PL" altLang="pl-P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72113" lvl="0" indent="993775" algn="just" defTabSz="217488" eaLnBrk="0" fontAlgn="base" hangingPunct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pl-PL" alt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alt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etapie wniosku o przyznanie pomocy należy określić docelową wartość wskaźnika!!!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6928073" cy="39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4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 txBox="1">
            <a:spLocks noChangeArrowheads="1"/>
          </p:cNvSpPr>
          <p:nvPr/>
        </p:nvSpPr>
        <p:spPr bwMode="auto">
          <a:xfrm>
            <a:off x="1860550" y="941388"/>
            <a:ext cx="5422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54088" indent="-941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0000"/>
                </a:solidFill>
              </a:rPr>
              <a:t>Grupy defaworyzowane</a:t>
            </a: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671513" y="1844675"/>
            <a:ext cx="80772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pl-PL" altLang="pl-PL" sz="3000" dirty="0">
                <a:solidFill>
                  <a:srgbClr val="000000"/>
                </a:solidFill>
              </a:rPr>
              <a:t>1.	Osoby bezrobotne, zarejestrowane w urzędzie pracy;</a:t>
            </a:r>
          </a:p>
          <a:p>
            <a:pPr marL="127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pl-PL" altLang="pl-PL" sz="3000" dirty="0">
                <a:solidFill>
                  <a:srgbClr val="000000"/>
                </a:solidFill>
              </a:rPr>
              <a:t>2.	Osoby powyżej 50 roku życia;</a:t>
            </a:r>
          </a:p>
          <a:p>
            <a:pPr marL="127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pl-PL" altLang="pl-PL" sz="3000" dirty="0">
                <a:solidFill>
                  <a:srgbClr val="000000"/>
                </a:solidFill>
              </a:rPr>
              <a:t>3.	Osoby młode do 25 r.ż.;</a:t>
            </a:r>
          </a:p>
          <a:p>
            <a:pPr marL="127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pl-PL" altLang="pl-PL" sz="3000" dirty="0">
                <a:solidFill>
                  <a:srgbClr val="000000"/>
                </a:solidFill>
              </a:rPr>
              <a:t>4.	Osoby </a:t>
            </a:r>
            <a:r>
              <a:rPr lang="pl-PL" altLang="pl-PL" sz="3000" dirty="0" smtClean="0">
                <a:solidFill>
                  <a:srgbClr val="000000"/>
                </a:solidFill>
              </a:rPr>
              <a:t>niepełnosprawne.</a:t>
            </a:r>
            <a:endParaRPr lang="pl-PL" altLang="pl-PL" sz="3000" dirty="0">
              <a:solidFill>
                <a:srgbClr val="000000"/>
              </a:solidFill>
            </a:endParaRPr>
          </a:p>
          <a:p>
            <a:pPr marL="127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pl-PL" altLang="pl-PL" sz="3000" dirty="0">
              <a:solidFill>
                <a:srgbClr val="000000"/>
              </a:solidFill>
            </a:endParaRPr>
          </a:p>
          <a:p>
            <a:pPr marL="12700" indent="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pl-PL" altLang="pl-PL" sz="3000" b="1" dirty="0">
                <a:solidFill>
                  <a:srgbClr val="FF0000"/>
                </a:solidFill>
              </a:rPr>
              <a:t>UWAGA</a:t>
            </a:r>
            <a:r>
              <a:rPr lang="pl-PL" altLang="pl-PL" sz="3000" b="1" dirty="0" smtClean="0">
                <a:solidFill>
                  <a:srgbClr val="FF0000"/>
                </a:solidFill>
              </a:rPr>
              <a:t>! W kryteriach wyboru </a:t>
            </a:r>
            <a:r>
              <a:rPr lang="pl-PL" altLang="pl-PL" sz="3000" dirty="0">
                <a:solidFill>
                  <a:srgbClr val="000000"/>
                </a:solidFill>
              </a:rPr>
              <a:t>w przypadku </a:t>
            </a:r>
            <a:r>
              <a:rPr lang="pl-PL" altLang="pl-PL" sz="3000" b="1" dirty="0">
                <a:solidFill>
                  <a:srgbClr val="000000"/>
                </a:solidFill>
              </a:rPr>
              <a:t>osób bezrobotnych </a:t>
            </a:r>
            <a:r>
              <a:rPr lang="pl-PL" altLang="pl-PL" sz="3000" dirty="0">
                <a:solidFill>
                  <a:srgbClr val="000000"/>
                </a:solidFill>
              </a:rPr>
              <a:t>preferowane będą osoby długotrwale bezrobotne. Ponad to </a:t>
            </a:r>
            <a:r>
              <a:rPr lang="pl-PL" altLang="pl-PL" sz="3000" b="1" dirty="0">
                <a:solidFill>
                  <a:srgbClr val="000000"/>
                </a:solidFill>
              </a:rPr>
              <a:t>osoby niepełnosprawne</a:t>
            </a:r>
            <a:r>
              <a:rPr lang="pl-PL" altLang="pl-PL" sz="3000" dirty="0">
                <a:solidFill>
                  <a:srgbClr val="000000"/>
                </a:solidFill>
              </a:rPr>
              <a:t>, w związku z tym, że nie zostały wskazane jako osoby </a:t>
            </a:r>
            <a:r>
              <a:rPr lang="pl-PL" altLang="pl-PL" sz="3000" dirty="0" err="1">
                <a:solidFill>
                  <a:srgbClr val="000000"/>
                </a:solidFill>
              </a:rPr>
              <a:t>defaworyzowane</a:t>
            </a:r>
            <a:r>
              <a:rPr lang="pl-PL" altLang="pl-PL" sz="3000" dirty="0">
                <a:solidFill>
                  <a:srgbClr val="000000"/>
                </a:solidFill>
              </a:rPr>
              <a:t> na etapie tworzenia LSR, nie będą preferowane w kryteriach wyboru operacji</a:t>
            </a:r>
            <a:endParaRPr lang="pl-PL" altLang="pl-PL" sz="3000" dirty="0" smtClean="0">
              <a:solidFill>
                <a:srgbClr val="000000"/>
              </a:solidFill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6659563" y="77788"/>
            <a:ext cx="208915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663" y="300038"/>
            <a:ext cx="3808412" cy="430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pc="-20" dirty="0">
                <a:solidFill>
                  <a:srgbClr val="FF0000"/>
                </a:solidFill>
                <a:latin typeface="Calibri"/>
                <a:cs typeface="Calibri"/>
              </a:rPr>
              <a:t>Zdiagnozowano w LSR…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1647959" y="492195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2800" dirty="0" smtClean="0">
                <a:latin typeface="Calibri" pitchFamily="34" charset="0"/>
              </a:rPr>
              <a:t>Oszczędności </a:t>
            </a:r>
            <a:r>
              <a:rPr lang="pl-PL" altLang="pl-PL" sz="2800" dirty="0" err="1" smtClean="0">
                <a:latin typeface="Calibri" pitchFamily="34" charset="0"/>
              </a:rPr>
              <a:t>ponaborowe</a:t>
            </a:r>
            <a:r>
              <a:rPr lang="pl-PL" altLang="pl-PL" sz="2800" dirty="0">
                <a:latin typeface="Calibri" pitchFamily="34" charset="0"/>
              </a:rPr>
              <a:t> </a:t>
            </a:r>
            <a:r>
              <a:rPr lang="pl-PL" altLang="pl-PL" sz="2800" dirty="0" smtClean="0">
                <a:latin typeface="Calibri" pitchFamily="34" charset="0"/>
              </a:rPr>
              <a:t>PROW, cel 1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FF0000"/>
                </a:solidFill>
                <a:latin typeface="Calibri" pitchFamily="34" charset="0"/>
              </a:rPr>
              <a:t>NABÓR </a:t>
            </a:r>
            <a:r>
              <a:rPr lang="pl-PL" altLang="pl-PL" dirty="0" smtClean="0">
                <a:solidFill>
                  <a:srgbClr val="FF0000"/>
                </a:solidFill>
                <a:latin typeface="Calibri" pitchFamily="34" charset="0"/>
              </a:rPr>
              <a:t>17/2022/PROW</a:t>
            </a:r>
            <a:endParaRPr lang="pl-PL" alt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12038"/>
              </p:ext>
            </p:extLst>
          </p:nvPr>
        </p:nvGraphicFramePr>
        <p:xfrm>
          <a:off x="33338" y="1744663"/>
          <a:ext cx="8715126" cy="2316659"/>
        </p:xfrm>
        <a:graphic>
          <a:graphicData uri="http://schemas.openxmlformats.org/drawingml/2006/table">
            <a:tbl>
              <a:tblPr/>
              <a:tblGrid>
                <a:gridCol w="403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257">
                <a:tc>
                  <a:txBody>
                    <a:bodyPr/>
                    <a:lstStyle/>
                    <a:p>
                      <a:pPr marL="1460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ROZWIJANIE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01">
                <a:tc>
                  <a:txBody>
                    <a:bodyPr/>
                    <a:lstStyle>
                      <a:lvl1pPr marL="146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460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1.2.2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650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472 707,88 zł</a:t>
                      </a: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01">
                <a:tc>
                  <a:txBody>
                    <a:bodyPr/>
                    <a:lstStyle>
                      <a:lvl1pPr marL="1460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14605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1.2.3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650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680 238,16 zł</a:t>
                      </a:r>
                    </a:p>
                    <a:p>
                      <a:pPr marL="650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4869160"/>
            <a:ext cx="8229600" cy="27257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Alokacja będzie podana w Euro, a w złotówkach po przeliczeniu po kursie 4 zł/Euro</a:t>
            </a:r>
          </a:p>
          <a:p>
            <a:r>
              <a:rPr lang="pl-PL" sz="2000" dirty="0" smtClean="0"/>
              <a:t>Na etapie podpisywania umów w SW może się okazać, że środków w zł po aktualnym kursie będzie więcej- ważenie dla rozwijania działalności</a:t>
            </a:r>
            <a:r>
              <a:rPr lang="pl-PL" sz="2000" dirty="0" smtClean="0"/>
              <a:t>!!!</a:t>
            </a:r>
          </a:p>
          <a:p>
            <a:r>
              <a:rPr lang="pl-PL" sz="2000" dirty="0" smtClean="0"/>
              <a:t>Ostateczny podział alokacji między 1.2.2 i 1.2.3 jest obecnie ustalany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876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 txBox="1">
            <a:spLocks noChangeArrowheads="1"/>
          </p:cNvSpPr>
          <p:nvPr/>
        </p:nvSpPr>
        <p:spPr bwMode="auto">
          <a:xfrm>
            <a:off x="457200" y="533400"/>
            <a:ext cx="7837487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 smtClean="0">
                <a:latin typeface="Calibri" pitchFamily="34" charset="0"/>
              </a:rPr>
              <a:t>Dostępne na pod linkiem</a:t>
            </a:r>
            <a:r>
              <a:rPr lang="pl-PL" altLang="pl-PL" b="1" dirty="0">
                <a:latin typeface="Calibri" pitchFamily="34" charset="0"/>
              </a:rPr>
              <a:t>: </a:t>
            </a:r>
            <a:r>
              <a:rPr lang="pl-PL" altLang="pl-PL" dirty="0">
                <a:latin typeface="Calibri" pitchFamily="34" charset="0"/>
                <a:hlinkClick r:id="rId3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3"/>
              </a:rPr>
              <a:t>projekty.barycz.pl/lokalne-kryteria-wyboru-dla-konkursow-865</a:t>
            </a:r>
            <a:r>
              <a:rPr lang="pl-PL" altLang="pl-PL" dirty="0" smtClean="0">
                <a:latin typeface="Calibri" pitchFamily="34" charset="0"/>
              </a:rPr>
              <a:t> 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l-PL" altLang="pl-PL" sz="2100" dirty="0">
              <a:cs typeface="Times New Roman" pitchFamily="18" charset="0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349" y="-747464"/>
            <a:ext cx="8077199" cy="1652504"/>
          </a:xfrm>
        </p:spPr>
        <p:txBody>
          <a:bodyPr tIns="295402" rtlCol="0"/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0" spc="-5" dirty="0" smtClean="0">
                <a:solidFill>
                  <a:srgbClr val="000000"/>
                </a:solidFill>
              </a:rPr>
              <a:t>Kryteria wyboru operacji</a:t>
            </a:r>
            <a:endParaRPr sz="440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443948" y="1183285"/>
            <a:ext cx="82296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2" spcCol="10800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7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kern="0" dirty="0" smtClean="0">
                <a:solidFill>
                  <a:srgbClr val="FF0000"/>
                </a:solidFill>
              </a:rPr>
              <a:t>BIZNES</a:t>
            </a:r>
            <a:r>
              <a:rPr lang="pl-PL" sz="1800" kern="0" dirty="0" smtClean="0"/>
              <a:t> Zgodność operacji z określonymi przez LGD kryteriami wyboru operacji: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Szkolenia nt. ochrony środowiska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Szkolenia nt. zachowania specyfiki obszaru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Przygotowanie wniosku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Rozwijanie   oferty obszaru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Innowacyjność 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Wkład własny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Wsparcie systemu Dolina Baryczy Poleca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Racjonalność kosztów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kern="0" dirty="0" smtClean="0"/>
              <a:t>Gotowość wniosku do realizacji  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1800" kern="0" dirty="0" smtClean="0"/>
              <a:t>Przeciwdziałanie zmianom klimatu w inwestycjach 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1800" kern="0" dirty="0" smtClean="0"/>
              <a:t>Promocja obszaru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1800" kern="0" dirty="0" smtClean="0"/>
              <a:t>Wsparcie oferty obszaru </a:t>
            </a:r>
          </a:p>
          <a:p>
            <a:pPr marL="457200" indent="-457200" algn="just">
              <a:buFont typeface="+mj-lt"/>
              <a:buAutoNum type="arabicPeriod" startAt="12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Komplementarność z realizowanymi projektami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Wykorzystanie lokalnych zasobów 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Tworzenie nowych miejsc pracy</a:t>
            </a:r>
            <a:r>
              <a:rPr lang="pl-PL" sz="1800" kern="0" dirty="0" smtClean="0"/>
              <a:t>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Defaworyzowani na rynku pracy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>
                <a:solidFill>
                  <a:schemeClr val="bg1">
                    <a:lumMod val="75000"/>
                  </a:schemeClr>
                </a:solidFill>
              </a:rPr>
              <a:t>Zaspokajanie potrzeb grup defaworyzowanych na rynku pracy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Rozwijany zakres usług  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pl-PL" sz="1800" kern="0" dirty="0" smtClean="0"/>
              <a:t>Rybackość </a:t>
            </a:r>
            <a:endParaRPr lang="pl-PL" sz="1800" kern="0" dirty="0"/>
          </a:p>
          <a:p>
            <a:pPr marL="457200" indent="-457200">
              <a:buFont typeface="+mj-lt"/>
              <a:buAutoNum type="arabicPeriod" startAt="17"/>
            </a:pPr>
            <a:r>
              <a:rPr lang="pl-PL" sz="1800" kern="0" dirty="0" smtClean="0"/>
              <a:t>Potencjał turystyczny obszaru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Przynależność do systemu Dolina Baryczy Poleca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Działalność rozwijana  we współpracy z  samorządami lokalnymi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Związek z obszarem </a:t>
            </a:r>
          </a:p>
          <a:p>
            <a:pPr marL="457200" indent="-457200" algn="just">
              <a:buFont typeface="+mj-lt"/>
              <a:buAutoNum type="arabicPeriod" startAt="17"/>
            </a:pPr>
            <a:r>
              <a:rPr lang="pl-PL" sz="1800" kern="0" dirty="0" smtClean="0"/>
              <a:t>Realizacja zbiorowego interesu</a:t>
            </a:r>
          </a:p>
          <a:p>
            <a:pPr algn="just"/>
            <a:endParaRPr lang="pl-PL" sz="1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 txBox="1">
            <a:spLocks noChangeArrowheads="1"/>
          </p:cNvSpPr>
          <p:nvPr/>
        </p:nvSpPr>
        <p:spPr bwMode="auto">
          <a:xfrm>
            <a:off x="438877" y="676275"/>
            <a:ext cx="78374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Dostępne na pod linkiem: </a:t>
            </a:r>
            <a:r>
              <a:rPr lang="pl-PL" altLang="pl-PL" dirty="0">
                <a:latin typeface="Calibri" pitchFamily="34" charset="0"/>
                <a:hlinkClick r:id="rId3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3"/>
              </a:rPr>
              <a:t>projekty.barycz.pl/lokalne-kryteria-wyboru-dla-konkursow-865</a:t>
            </a:r>
            <a:r>
              <a:rPr lang="pl-PL" altLang="pl-PL" dirty="0" smtClean="0">
                <a:latin typeface="Calibri" pitchFamily="34" charset="0"/>
              </a:rPr>
              <a:t>   </a:t>
            </a:r>
            <a:endParaRPr lang="pl-PL" altLang="pl-PL" dirty="0">
              <a:latin typeface="Calibri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l-PL" altLang="pl-PL" sz="2100" dirty="0">
              <a:cs typeface="Times New Roman" pitchFamily="18" charset="0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-603448"/>
            <a:ext cx="8077200" cy="1652588"/>
          </a:xfrm>
        </p:spPr>
        <p:txBody>
          <a:bodyPr tIns="295402" rtlCol="0">
            <a:normAutofit/>
          </a:bodyPr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0" spc="-5" dirty="0" smtClean="0">
                <a:solidFill>
                  <a:srgbClr val="000000"/>
                </a:solidFill>
              </a:rPr>
              <a:t>Kryteria wyboru operacji</a:t>
            </a:r>
            <a:endParaRPr sz="400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609600" y="1316038"/>
            <a:ext cx="82296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POMYŚL O TYM WCZEŚNIEJ!</a:t>
            </a:r>
          </a:p>
          <a:p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 Nie wszystkie kryteria dotyczą wszystkich </a:t>
            </a:r>
            <a:r>
              <a:rPr lang="pl-PL" alt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(w opisie kryterium sprawdź ostatnią kolumnę: czy jest tam przedsięwzięcie, w którym wnioskujesz, czy nie ma wyłączenia np. dla podejmowania działalności?</a:t>
            </a:r>
          </a:p>
          <a:p>
            <a:r>
              <a:rPr lang="pl-PL" altLang="pl-PL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 Nie wystarczy odniesienie pisemne, </a:t>
            </a:r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muszą być załączone dokumenty</a:t>
            </a:r>
          </a:p>
          <a:p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 To na wnioskodawcy ciąży ciężar udowodnienia spełniania kryterium</a:t>
            </a:r>
          </a:p>
          <a:p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 W przypadku takiej samej liczby punktów, liczy się termin złożenia wniosku</a:t>
            </a:r>
          </a:p>
          <a:p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!</a:t>
            </a:r>
            <a:r>
              <a:rPr lang="pl-PL" altLang="pl-PL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Nie wzywamy do uzupełnień w zakresie kryteriów</a:t>
            </a:r>
          </a:p>
          <a:p>
            <a:r>
              <a:rPr lang="pl-PL" altLang="pl-PL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Zobacz materiał ze szkolenia z kryteriów: projekty.barycz.pl</a:t>
            </a:r>
          </a:p>
          <a:p>
            <a:endParaRPr lang="pl-PL" altLang="pl-PL" sz="20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l-PL" altLang="pl-PL" sz="24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l-PL" altLang="pl-PL" sz="24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KRYTERIA DO ZAPLANOWANIA</a:t>
            </a:r>
            <a:endParaRPr lang="pl-PL" altLang="pl-PL" sz="2400" b="1" u="sng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4. Rozwijanie   oferty obszaru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Umieszczenie oferty bazującej na specyfice obszaru na stronie dbpoleca.barycz.pl</a:t>
            </a:r>
          </a:p>
          <a:p>
            <a:pPr algn="just"/>
            <a:endParaRPr lang="pl-PL" altLang="pl-PL" sz="24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 txBox="1">
            <a:spLocks noChangeArrowheads="1"/>
          </p:cNvSpPr>
          <p:nvPr/>
        </p:nvSpPr>
        <p:spPr bwMode="auto">
          <a:xfrm>
            <a:off x="444500" y="542925"/>
            <a:ext cx="7837488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Dostępne na pod linkiem: </a:t>
            </a:r>
            <a:r>
              <a:rPr lang="pl-PL" altLang="pl-PL" dirty="0">
                <a:latin typeface="Calibri" pitchFamily="34" charset="0"/>
                <a:hlinkClick r:id="rId3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3"/>
              </a:rPr>
              <a:t>projekty.barycz.pl/lokalne-kryteria-wyboru-dla-konkursow-865</a:t>
            </a:r>
            <a:r>
              <a:rPr lang="pl-PL" altLang="pl-PL" dirty="0" smtClean="0">
                <a:latin typeface="Calibri" pitchFamily="34" charset="0"/>
              </a:rPr>
              <a:t> 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l-PL" altLang="pl-PL" sz="2100" dirty="0">
              <a:cs typeface="Times New Roman" pitchFamily="18" charset="0"/>
            </a:endParaRPr>
          </a:p>
        </p:txBody>
      </p:sp>
      <p:sp>
        <p:nvSpPr>
          <p:cNvPr id="32771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1701" y="-603448"/>
            <a:ext cx="8077200" cy="1652588"/>
          </a:xfrm>
        </p:spPr>
        <p:txBody>
          <a:bodyPr tIns="295402" rtlCol="0"/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0" spc="-5" dirty="0" smtClean="0">
                <a:solidFill>
                  <a:srgbClr val="000000"/>
                </a:solidFill>
              </a:rPr>
              <a:t>Kryteria wyboru operacji</a:t>
            </a:r>
            <a:endParaRPr sz="440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444500" y="1182688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l-PL" altLang="pl-PL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POMYŚL O TYM WCZEŚNIEJ!</a:t>
            </a:r>
            <a:endParaRPr lang="pl-PL" alt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l-PL" alt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7. Wsparcie systemu Dolina Baryczy Poleca 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Zakup materiałów promocyjnych obszaru ze strony sklep.barycz.pl, dokumentowanie transakcji z użytkownikami Dolina Baryczy 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Poleca</a:t>
            </a:r>
          </a:p>
          <a:p>
            <a:pPr algn="just"/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Jeśli nabór RiM w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maju,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zakupy tylko do końca </a:t>
            </a:r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kwietnia!!!!</a:t>
            </a:r>
            <a:endParaRPr lang="pl-PL" altLang="pl-PL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l-PL" altLang="pl-PL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8. Racjonalność kosztów 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Poszukiwanie ofert (min. 2) na każdy koszt w zestawieniu rzeczowo- finansowym lub kosztorys</a:t>
            </a:r>
          </a:p>
          <a:p>
            <a:pPr algn="just"/>
            <a:endParaRPr lang="pl-PL" altLang="pl-PL" sz="24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5097463" y="5661248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5576" y="-603448"/>
            <a:ext cx="8077200" cy="1652588"/>
          </a:xfrm>
        </p:spPr>
        <p:txBody>
          <a:bodyPr tIns="295402" rtlCol="0"/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0" spc="-5" dirty="0" smtClean="0">
                <a:solidFill>
                  <a:srgbClr val="000000"/>
                </a:solidFill>
              </a:rPr>
              <a:t>Kryteria wyboru operacji</a:t>
            </a:r>
            <a:endParaRPr sz="440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457200" y="1055961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endParaRPr lang="pl-PL" altLang="pl-PL" sz="24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POMYŚL </a:t>
            </a:r>
            <a:r>
              <a:rPr lang="pl-PL" altLang="pl-PL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 TYM WCZEŚNIEJ!</a:t>
            </a:r>
            <a:endParaRPr lang="pl-PL" alt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l-PL" alt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12. </a:t>
            </a:r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Przeciwdziałanie zmianom klimatu w inwestycjach 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Przy planowaniu budowy, modernizacji czy wyposażenia warto uwzględnić OZE</a:t>
            </a:r>
          </a:p>
          <a:p>
            <a:pPr algn="just"/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pl-PL" alt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Gotowość wniosku do realizacji </a:t>
            </a:r>
          </a:p>
          <a:p>
            <a:pPr algn="just">
              <a:buFontTx/>
              <a:buChar char="-"/>
            </a:pP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Pozwolenie na budowę</a:t>
            </a:r>
          </a:p>
          <a:p>
            <a:pPr algn="just">
              <a:buFontTx/>
              <a:buChar char="-"/>
            </a:pP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Zgłoszenie prac niewymagających pozwolenia na budowę</a:t>
            </a:r>
          </a:p>
          <a:p>
            <a:pPr algn="just">
              <a:buFontTx/>
              <a:buChar char="-"/>
            </a:pPr>
            <a:r>
              <a:rPr lang="pl-PL" altLang="pl-PL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Zgłoszenie zmiany sposobu użytkowania budynku lub jego części </a:t>
            </a: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(nawet, gdy zakres nie obejmuje prac budowlanych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!)</a:t>
            </a:r>
            <a:endParaRPr lang="pl-PL" altLang="pl-PL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l-PL" altLang="pl-PL" sz="24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456109" y="764704"/>
            <a:ext cx="7837488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Dostępne na pod linkiem: </a:t>
            </a:r>
            <a:r>
              <a:rPr lang="pl-PL" altLang="pl-PL" dirty="0">
                <a:latin typeface="Calibri" pitchFamily="34" charset="0"/>
                <a:hlinkClick r:id="rId4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4"/>
              </a:rPr>
              <a:t>projekty.barycz.pl/lokalne-kryteria-wyboru-dla-konkursow-865</a:t>
            </a:r>
            <a:r>
              <a:rPr lang="pl-PL" altLang="pl-PL" dirty="0" smtClean="0">
                <a:latin typeface="Calibri" pitchFamily="34" charset="0"/>
              </a:rPr>
              <a:t> 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l-PL" altLang="pl-PL" sz="2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7584" y="-675456"/>
            <a:ext cx="8077200" cy="1652588"/>
          </a:xfrm>
        </p:spPr>
        <p:txBody>
          <a:bodyPr tIns="295402" rtlCol="0"/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0" spc="-5" dirty="0" smtClean="0">
                <a:solidFill>
                  <a:srgbClr val="000000"/>
                </a:solidFill>
              </a:rPr>
              <a:t>Kryteria wyboru operacji</a:t>
            </a:r>
            <a:endParaRPr sz="4400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414338" y="1600200"/>
            <a:ext cx="8229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l-PL" altLang="pl-PL" sz="24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POMYŚL O TYM WCZEŚNIEJ!</a:t>
            </a:r>
            <a:endParaRPr lang="pl-PL" altLang="pl-PL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17. </a:t>
            </a:r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Wykorzystanie lokalnych zasobów 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Przy planowaniu budowy, modernizacji czy wyposażenia warto uwzględnić Katalog Infrastruktury dla Doliny Baryczy -&gt;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http://nasza-barycz.pl/katalog-infrastruktury-1531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l-PL" altLang="pl-PL" sz="24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pl-PL" alt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24</a:t>
            </a:r>
            <a:r>
              <a:rPr lang="pl-PL" altLang="pl-PL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. Przynależność do systemu Dolina Baryczy </a:t>
            </a:r>
            <a:r>
              <a:rPr lang="pl-PL" altLang="pl-PL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Poleca</a:t>
            </a: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Preferuje operacje realizowane przez użytkowników lub kandydatów do znaku Dolina Baryczy </a:t>
            </a:r>
            <a:r>
              <a:rPr lang="pl-PL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Poleca 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-&gt; nabór wniosków o przyznanie znaku w I 2022, więcej tutaj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http://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dbpoleca.barycz.pl/pl/oznakuj-swoj-produktusluge-8#scroll-to</a:t>
            </a:r>
            <a:r>
              <a:rPr lang="pl-PL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altLang="pl-PL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pl-PL" altLang="pl-PL" sz="24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444500" y="542925"/>
            <a:ext cx="7837488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Dostępne na pod linkiem: </a:t>
            </a:r>
            <a:r>
              <a:rPr lang="pl-PL" altLang="pl-PL" dirty="0">
                <a:latin typeface="Calibri" pitchFamily="34" charset="0"/>
                <a:hlinkClick r:id="rId6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6"/>
              </a:rPr>
              <a:t>projekty.barycz.pl/lokalne-kryteria-wyboru-dla-konkursow-865</a:t>
            </a:r>
            <a:r>
              <a:rPr lang="pl-PL" altLang="pl-PL" dirty="0" smtClean="0">
                <a:latin typeface="Calibri" pitchFamily="34" charset="0"/>
              </a:rPr>
              <a:t> 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13"/>
              </a:spcBef>
            </a:pPr>
            <a:endParaRPr lang="pl-PL" altLang="pl-PL" sz="2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 txBox="1">
            <a:spLocks noChangeArrowheads="1"/>
          </p:cNvSpPr>
          <p:nvPr/>
        </p:nvSpPr>
        <p:spPr bwMode="auto">
          <a:xfrm>
            <a:off x="474663" y="1450975"/>
            <a:ext cx="7837487" cy="482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Pomoc  przysługuje  </a:t>
            </a:r>
            <a:r>
              <a:rPr lang="pl-PL" altLang="pl-PL" b="1" dirty="0">
                <a:latin typeface="Calibri" pitchFamily="34" charset="0"/>
              </a:rPr>
              <a:t>według kolejności  ustalonej  na  podstawie  liczby  punktów  </a:t>
            </a:r>
            <a:r>
              <a:rPr lang="pl-PL" altLang="pl-PL" dirty="0">
                <a:latin typeface="Calibri" pitchFamily="34" charset="0"/>
              </a:rPr>
              <a:t>uzyskanych  w  ramach  oceny </a:t>
            </a:r>
            <a:r>
              <a:rPr lang="pl-PL" altLang="pl-PL" b="1" dirty="0">
                <a:latin typeface="Calibri" pitchFamily="34" charset="0"/>
              </a:rPr>
              <a:t>prowadzonej  z  zastosowaniem  kryteriów  wyboru  </a:t>
            </a:r>
            <a:r>
              <a:rPr lang="pl-PL" altLang="pl-PL" dirty="0">
                <a:latin typeface="Calibri" pitchFamily="34" charset="0"/>
              </a:rPr>
              <a:t>operacji  określonych  w  LSR  i wskazanych w ogłoszeniu</a:t>
            </a:r>
            <a:r>
              <a:rPr lang="pl-PL" altLang="pl-PL" dirty="0" smtClean="0">
                <a:latin typeface="Calibri" pitchFamily="34" charset="0"/>
              </a:rPr>
              <a:t>,</a:t>
            </a:r>
            <a:endParaRPr lang="pl-PL" altLang="pl-PL" sz="2100" dirty="0"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W terminie </a:t>
            </a:r>
            <a:r>
              <a:rPr lang="pl-PL" altLang="pl-PL" b="1" dirty="0" smtClean="0">
                <a:latin typeface="Calibri" pitchFamily="34" charset="0"/>
              </a:rPr>
              <a:t>4-ech (lub 3-ech w </a:t>
            </a:r>
            <a:r>
              <a:rPr lang="pl-PL" altLang="pl-PL" b="1" dirty="0" err="1" smtClean="0">
                <a:latin typeface="Calibri" pitchFamily="34" charset="0"/>
              </a:rPr>
              <a:t>PORiM</a:t>
            </a:r>
            <a:r>
              <a:rPr lang="pl-PL" altLang="pl-PL" b="1" dirty="0" smtClean="0">
                <a:latin typeface="Calibri" pitchFamily="34" charset="0"/>
              </a:rPr>
              <a:t>) miesięcy </a:t>
            </a:r>
            <a:r>
              <a:rPr lang="pl-PL" altLang="pl-PL" dirty="0">
                <a:latin typeface="Calibri" pitchFamily="34" charset="0"/>
              </a:rPr>
              <a:t>od dnia przekazania wniosku o przyznanie pomocy zarządowi województwa przez LGD, a w przypadku wniosku o przyznanie  pomocy na  projekt grantowy   lub   operację   własną   LGD   –   od   dnia   złożenia   tego   wniosku,   zarząd województwa: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Calibri" pitchFamily="34" charset="0"/>
              <a:buAutoNum type="arabicParenR"/>
            </a:pPr>
            <a:r>
              <a:rPr lang="pl-PL" altLang="pl-PL" b="1" dirty="0">
                <a:latin typeface="Calibri" pitchFamily="34" charset="0"/>
              </a:rPr>
              <a:t>wzywa podmiot ubiegający się o przyznanie pomocy do zawarcia umowy </a:t>
            </a:r>
            <a:r>
              <a:rPr lang="pl-PL" altLang="pl-PL" dirty="0">
                <a:latin typeface="Calibri" pitchFamily="34" charset="0"/>
              </a:rPr>
              <a:t>– w przypadku pozytywnego rozpatrzenia wniosku o przyznanie pomocy;</a:t>
            </a:r>
          </a:p>
          <a:p>
            <a:pPr algn="just" eaLnBrk="1" hangingPunct="1">
              <a:lnSpc>
                <a:spcPts val="2488"/>
              </a:lnSpc>
              <a:spcBef>
                <a:spcPts val="125"/>
              </a:spcBef>
              <a:buFont typeface="Calibri" pitchFamily="34" charset="0"/>
              <a:buAutoNum type="arabicParenR"/>
            </a:pPr>
            <a:r>
              <a:rPr lang="pl-PL" altLang="pl-PL" b="1" dirty="0">
                <a:latin typeface="Calibri" pitchFamily="34" charset="0"/>
              </a:rPr>
              <a:t>informuje   podmiot   ubiegający   się   o   przyznanie   pomocy   o   odmowie przyznania pomocy </a:t>
            </a:r>
            <a:r>
              <a:rPr lang="pl-PL" altLang="pl-PL" dirty="0">
                <a:latin typeface="Calibri" pitchFamily="34" charset="0"/>
              </a:rPr>
              <a:t>– w przypadku gdy nie są spełnione warunki przyznania pomocy</a:t>
            </a:r>
            <a:r>
              <a:rPr lang="pl-PL" altLang="pl-PL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lnSpc>
                <a:spcPts val="2488"/>
              </a:lnSpc>
              <a:spcBef>
                <a:spcPts val="125"/>
              </a:spcBef>
              <a:buFont typeface="Calibri" pitchFamily="34" charset="0"/>
              <a:buAutoNum type="arabicParenR"/>
            </a:pPr>
            <a:endParaRPr lang="pl-PL" altLang="pl-PL" dirty="0">
              <a:latin typeface="Calibri" pitchFamily="34" charset="0"/>
            </a:endParaRPr>
          </a:p>
          <a:p>
            <a:pPr algn="just" eaLnBrk="1" hangingPunct="1">
              <a:lnSpc>
                <a:spcPts val="2488"/>
              </a:lnSpc>
              <a:spcBef>
                <a:spcPts val="125"/>
              </a:spcBef>
            </a:pPr>
            <a:r>
              <a:rPr lang="pl-PL" altLang="pl-PL" dirty="0" smtClean="0">
                <a:latin typeface="Calibri" pitchFamily="34" charset="0"/>
              </a:rPr>
              <a:t>Zobacz listy z </a:t>
            </a:r>
            <a:r>
              <a:rPr lang="pl-PL" altLang="pl-PL" dirty="0">
                <a:latin typeface="Calibri" pitchFamily="34" charset="0"/>
              </a:rPr>
              <a:t>poprzednich naborów: </a:t>
            </a:r>
            <a:r>
              <a:rPr lang="pl-PL" altLang="pl-PL" dirty="0">
                <a:latin typeface="Calibri" pitchFamily="34" charset="0"/>
                <a:hlinkClick r:id="rId3"/>
              </a:rPr>
              <a:t>http://</a:t>
            </a:r>
            <a:r>
              <a:rPr lang="pl-PL" altLang="pl-PL" dirty="0" smtClean="0">
                <a:latin typeface="Calibri" pitchFamily="34" charset="0"/>
                <a:hlinkClick r:id="rId3"/>
              </a:rPr>
              <a:t>projekty.barycz.pl/zakonczone-nabory-278</a:t>
            </a:r>
            <a:r>
              <a:rPr lang="pl-PL" altLang="pl-PL" dirty="0" smtClean="0">
                <a:latin typeface="Calibri" pitchFamily="34" charset="0"/>
              </a:rPr>
              <a:t> </a:t>
            </a:r>
            <a:endParaRPr lang="pl-PL" altLang="pl-PL" dirty="0">
              <a:latin typeface="Calibri" pitchFamily="34" charset="0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5097463" y="6049963"/>
            <a:ext cx="4046537" cy="785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1125" y="319088"/>
            <a:ext cx="6381750" cy="974725"/>
          </a:xfrm>
        </p:spPr>
        <p:txBody>
          <a:bodyPr tIns="295402" rtlCol="0">
            <a:normAutofit fontScale="90000"/>
          </a:bodyPr>
          <a:lstStyle/>
          <a:p>
            <a:pPr marL="129413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b="0" spc="-5" dirty="0">
                <a:solidFill>
                  <a:srgbClr val="000000"/>
                </a:solidFill>
              </a:rPr>
              <a:t>Li</a:t>
            </a:r>
            <a:r>
              <a:rPr sz="4400" b="0" spc="-45" dirty="0">
                <a:solidFill>
                  <a:srgbClr val="000000"/>
                </a:solidFill>
              </a:rPr>
              <a:t>st</a:t>
            </a:r>
            <a:r>
              <a:rPr sz="4400" b="0" dirty="0">
                <a:solidFill>
                  <a:srgbClr val="000000"/>
                </a:solidFill>
              </a:rPr>
              <a:t>a </a:t>
            </a:r>
            <a:r>
              <a:rPr sz="4400" b="0" spc="-80" dirty="0">
                <a:solidFill>
                  <a:srgbClr val="000000"/>
                </a:solidFill>
              </a:rPr>
              <a:t>r</a:t>
            </a:r>
            <a:r>
              <a:rPr sz="4400" b="0" dirty="0">
                <a:solidFill>
                  <a:srgbClr val="000000"/>
                </a:solidFill>
              </a:rPr>
              <a:t>ankingo</a:t>
            </a:r>
            <a:r>
              <a:rPr sz="4400" b="0" spc="-65" dirty="0">
                <a:solidFill>
                  <a:srgbClr val="000000"/>
                </a:solidFill>
              </a:rPr>
              <a:t>w</a:t>
            </a:r>
            <a:r>
              <a:rPr sz="4400" b="0" dirty="0">
                <a:solidFill>
                  <a:srgbClr val="000000"/>
                </a:solidFill>
              </a:rPr>
              <a:t>a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279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bject 5"/>
          <p:cNvSpPr>
            <a:spLocks noChangeArrowheads="1"/>
          </p:cNvSpPr>
          <p:nvPr/>
        </p:nvSpPr>
        <p:spPr bwMode="auto">
          <a:xfrm>
            <a:off x="7199313" y="65088"/>
            <a:ext cx="1944687" cy="1076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9512" y="158750"/>
            <a:ext cx="665626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lang="pl-PL" sz="4000" b="1" spc="-30" dirty="0" smtClean="0">
                <a:solidFill>
                  <a:prstClr val="black"/>
                </a:solidFill>
                <a:latin typeface="Calibri"/>
                <a:cs typeface="Calibri"/>
              </a:rPr>
              <a:t>TERMIN I ALOKACJA</a:t>
            </a:r>
            <a:r>
              <a:rPr sz="4000" b="1" spc="3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000" b="1" spc="-25" dirty="0" smtClean="0">
                <a:solidFill>
                  <a:prstClr val="black"/>
                </a:solidFill>
                <a:latin typeface="Calibri"/>
                <a:cs typeface="Calibri"/>
              </a:rPr>
              <a:t>NABOR</a:t>
            </a:r>
            <a:r>
              <a:rPr lang="pl-PL" sz="4000" b="1" spc="-25" dirty="0" smtClean="0">
                <a:solidFill>
                  <a:prstClr val="black"/>
                </a:solidFill>
                <a:latin typeface="Calibri"/>
                <a:cs typeface="Calibri"/>
              </a:rPr>
              <a:t>ÓW</a:t>
            </a:r>
          </a:p>
          <a:p>
            <a:pPr marL="12700">
              <a:defRPr/>
            </a:pPr>
            <a:r>
              <a:rPr lang="pl-PL" sz="4000" b="1" spc="-25" dirty="0" smtClean="0">
                <a:solidFill>
                  <a:prstClr val="black"/>
                </a:solidFill>
                <a:latin typeface="Calibri"/>
                <a:cs typeface="Calibri"/>
              </a:rPr>
              <a:t>-&gt; Od czego zacząć?</a:t>
            </a:r>
            <a:endParaRPr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468" name="object 3"/>
          <p:cNvSpPr txBox="1">
            <a:spLocks noChangeArrowheads="1"/>
          </p:cNvSpPr>
          <p:nvPr/>
        </p:nvSpPr>
        <p:spPr bwMode="auto">
          <a:xfrm>
            <a:off x="179512" y="1483784"/>
            <a:ext cx="8856984" cy="32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spcBef>
                <a:spcPct val="20000"/>
              </a:spcBef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2700" indent="0" eaLnBrk="1" fontAlgn="base" hangingPunct="1">
              <a:spcBef>
                <a:spcPts val="775"/>
              </a:spcBef>
              <a:spcAft>
                <a:spcPct val="0"/>
              </a:spcAft>
              <a:buClr>
                <a:srgbClr val="FF0000"/>
              </a:buClr>
            </a:pP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Zanim sięgniesz po środki: </a:t>
            </a: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4"/>
              </a:rPr>
              <a:t>http://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  <a:hlinkClick r:id="rId4"/>
              </a:rPr>
              <a:t>projekty.barycz.pl/zanim-siegniesz-po-srodki-1177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12700" indent="0" eaLnBrk="1" fontAlgn="base" hangingPunct="1">
              <a:spcBef>
                <a:spcPts val="775"/>
              </a:spcBef>
              <a:spcAft>
                <a:spcPct val="0"/>
              </a:spcAft>
              <a:buClr>
                <a:srgbClr val="FF0000"/>
              </a:buClr>
            </a:pP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Wzory wniosków RiM</a:t>
            </a: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: </a:t>
            </a: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5"/>
              </a:rPr>
              <a:t>https://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  <a:hlinkClick r:id="rId5"/>
              </a:rPr>
              <a:t>www.gov.pl/web/arimr/dzialanie-42-realizacja-lokalnych-strategii-rozwoju-kierowanych-przez-spolecznosc-z-wylaczeniem-projektow-grantowych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12700" indent="0" eaLnBrk="1" fontAlgn="base" hangingPunct="1">
              <a:spcBef>
                <a:spcPts val="775"/>
              </a:spcBef>
              <a:spcAft>
                <a:spcPct val="0"/>
              </a:spcAft>
              <a:buClr>
                <a:srgbClr val="FF0000"/>
              </a:buClr>
            </a:pP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Wzory wniosków </a:t>
            </a: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PROW rozwijanie: </a:t>
            </a:r>
            <a:r>
              <a:rPr lang="pl-PL" altLang="pl-PL" sz="2200" b="1" dirty="0">
                <a:solidFill>
                  <a:srgbClr val="FF0000"/>
                </a:solidFill>
                <a:latin typeface="Calibri" pitchFamily="34" charset="0"/>
                <a:cs typeface="Arial" charset="0"/>
                <a:hlinkClick r:id="rId6"/>
              </a:rPr>
              <a:t>https://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  <a:hlinkClick r:id="rId6"/>
              </a:rPr>
              <a:t>www.gov.pl/web/arimr/poddzialanie-192-wsparcie-na-wdrazanie-operacji-w-ramach-strategii-rozwoju-lokalnego-kierowanego-przez-spolecznosc3</a:t>
            </a:r>
            <a:r>
              <a:rPr lang="pl-PL" altLang="pl-PL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2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OGŁOSZENIE O NABORZE- szukaj na stronie projekty.barycz.pl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365650" y="4420964"/>
            <a:ext cx="2088232" cy="489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3415376" y="3161365"/>
            <a:ext cx="1080120" cy="278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09328"/>
            <a:ext cx="1075844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611560" y="4910190"/>
            <a:ext cx="2803816" cy="463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436685" y="3300783"/>
            <a:ext cx="1327652" cy="344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2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bject 2"/>
          <p:cNvSpPr>
            <a:spLocks noChangeArrowheads="1"/>
          </p:cNvSpPr>
          <p:nvPr/>
        </p:nvSpPr>
        <p:spPr bwMode="auto">
          <a:xfrm>
            <a:off x="669925" y="401638"/>
            <a:ext cx="1463675" cy="1012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latin typeface="Calibri" pitchFamily="34" charset="0"/>
            </a:endParaRPr>
          </a:p>
        </p:txBody>
      </p:sp>
      <p:sp>
        <p:nvSpPr>
          <p:cNvPr id="119811" name="object 3"/>
          <p:cNvSpPr>
            <a:spLocks noChangeArrowheads="1"/>
          </p:cNvSpPr>
          <p:nvPr/>
        </p:nvSpPr>
        <p:spPr bwMode="auto">
          <a:xfrm>
            <a:off x="377825" y="1878013"/>
            <a:ext cx="6175375" cy="1322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latin typeface="Calibri" pitchFamily="34" charset="0"/>
            </a:endParaRPr>
          </a:p>
        </p:txBody>
      </p:sp>
      <p:sp>
        <p:nvSpPr>
          <p:cNvPr id="119812" name="object 5"/>
          <p:cNvSpPr>
            <a:spLocks noChangeArrowheads="1"/>
          </p:cNvSpPr>
          <p:nvPr/>
        </p:nvSpPr>
        <p:spPr bwMode="auto">
          <a:xfrm>
            <a:off x="6719888" y="2057400"/>
            <a:ext cx="1716087" cy="1143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latin typeface="Calibri" pitchFamily="34" charset="0"/>
            </a:endParaRPr>
          </a:p>
        </p:txBody>
      </p:sp>
      <p:sp>
        <p:nvSpPr>
          <p:cNvPr id="101381" name="object 6"/>
          <p:cNvSpPr txBox="1">
            <a:spLocks noChangeArrowheads="1"/>
          </p:cNvSpPr>
          <p:nvPr/>
        </p:nvSpPr>
        <p:spPr bwMode="auto">
          <a:xfrm>
            <a:off x="661988" y="412750"/>
            <a:ext cx="31432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65288" indent="23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2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200" dirty="0" smtClean="0">
                <a:solidFill>
                  <a:srgbClr val="9C2687"/>
                </a:solidFill>
                <a:latin typeface="Arial" charset="0"/>
              </a:rPr>
              <a:t>LOKALNA </a:t>
            </a:r>
            <a:r>
              <a:rPr lang="pl-PL" altLang="pl-PL" sz="1900" dirty="0" smtClean="0">
                <a:solidFill>
                  <a:srgbClr val="9C2687"/>
                </a:solidFill>
                <a:latin typeface="Arial" charset="0"/>
              </a:rPr>
              <a:t>STRATEGIA </a:t>
            </a:r>
            <a:r>
              <a:rPr lang="pl-PL" altLang="pl-PL" sz="2200" dirty="0" smtClean="0">
                <a:solidFill>
                  <a:srgbClr val="9C2687"/>
                </a:solidFill>
                <a:latin typeface="Arial" charset="0"/>
              </a:rPr>
              <a:t>ROZWOJU</a:t>
            </a:r>
            <a:endParaRPr lang="pl-PL" altLang="pl-PL" sz="2200" dirty="0" smtClean="0">
              <a:latin typeface="Arial" charset="0"/>
            </a:endParaRPr>
          </a:p>
          <a:p>
            <a:pPr algn="just"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2500" dirty="0" smtClean="0">
                <a:solidFill>
                  <a:srgbClr val="9C2687"/>
                </a:solidFill>
                <a:latin typeface="Times New Roman" pitchFamily="18" charset="0"/>
                <a:cs typeface="Times New Roman" pitchFamily="18" charset="0"/>
              </a:rPr>
              <a:t>2016-2022</a:t>
            </a:r>
            <a:endParaRPr lang="pl-PL" alt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200" dirty="0" smtClean="0">
                <a:solidFill>
                  <a:srgbClr val="0E6034"/>
                </a:solidFill>
                <a:latin typeface="+mj-lt"/>
              </a:rPr>
              <a:t>PARTNERSTWO</a:t>
            </a:r>
            <a:r>
              <a:rPr lang="pl-PL" altLang="pl-PL" sz="1700" dirty="0" smtClean="0">
                <a:solidFill>
                  <a:srgbClr val="0E6034"/>
                </a:solidFill>
                <a:latin typeface="+mj-lt"/>
              </a:rPr>
              <a:t> 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200" dirty="0" smtClean="0">
                <a:solidFill>
                  <a:srgbClr val="0E6034"/>
                </a:solidFill>
                <a:latin typeface="+mj-lt"/>
                <a:cs typeface="Times New Roman" pitchFamily="18" charset="0"/>
              </a:rPr>
              <a:t>DLA  DOLINY BARYCZV</a:t>
            </a:r>
            <a:endParaRPr lang="pl-PL" altLang="pl-PL" sz="12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5950" y="541338"/>
            <a:ext cx="1682750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24124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345" dirty="0">
                <a:solidFill>
                  <a:srgbClr val="F7F6F9"/>
                </a:solidFill>
                <a:latin typeface="Times New Roman"/>
                <a:cs typeface="Times New Roman"/>
              </a:rPr>
              <a:t>SZ</a:t>
            </a:r>
            <a:r>
              <a:rPr sz="3100" spc="-565" dirty="0">
                <a:solidFill>
                  <a:srgbClr val="F7F6F9"/>
                </a:solidFill>
                <a:latin typeface="Times New Roman"/>
                <a:cs typeface="Times New Roman"/>
              </a:rPr>
              <a:t>K</a:t>
            </a:r>
            <a:r>
              <a:rPr sz="3100" spc="-434" dirty="0">
                <a:solidFill>
                  <a:srgbClr val="F7F6F9"/>
                </a:solidFill>
                <a:latin typeface="Times New Roman"/>
                <a:cs typeface="Times New Roman"/>
              </a:rPr>
              <a:t>OL</a:t>
            </a:r>
            <a:r>
              <a:rPr sz="3100" spc="30" dirty="0">
                <a:solidFill>
                  <a:srgbClr val="F7F6F9"/>
                </a:solidFill>
                <a:latin typeface="Times New Roman"/>
                <a:cs typeface="Times New Roman"/>
              </a:rPr>
              <a:t>I</a:t>
            </a:r>
            <a:r>
              <a:rPr sz="3100" spc="-500" dirty="0">
                <a:solidFill>
                  <a:srgbClr val="F7F6F9"/>
                </a:solidFill>
                <a:latin typeface="Times New Roman"/>
                <a:cs typeface="Times New Roman"/>
              </a:rPr>
              <a:t>MY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8263" y="541338"/>
            <a:ext cx="2157412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6348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385" dirty="0">
                <a:solidFill>
                  <a:srgbClr val="F7F6F9"/>
                </a:solidFill>
                <a:latin typeface="Times New Roman"/>
                <a:cs typeface="Times New Roman"/>
              </a:rPr>
              <a:t>D</a:t>
            </a:r>
            <a:r>
              <a:rPr sz="3100" spc="-165" dirty="0">
                <a:solidFill>
                  <a:srgbClr val="F7F6F9"/>
                </a:solidFill>
                <a:latin typeface="Times New Roman"/>
                <a:cs typeface="Times New Roman"/>
              </a:rPr>
              <a:t>O</a:t>
            </a:r>
            <a:r>
              <a:rPr sz="3100" spc="-450" dirty="0">
                <a:solidFill>
                  <a:srgbClr val="F7F6F9"/>
                </a:solidFill>
                <a:latin typeface="Times New Roman"/>
                <a:cs typeface="Times New Roman"/>
              </a:rPr>
              <a:t>RADZAMY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3363" y="1127125"/>
            <a:ext cx="2325687" cy="488950"/>
          </a:xfrm>
          <a:prstGeom prst="rect">
            <a:avLst/>
          </a:prstGeom>
          <a:solidFill>
            <a:srgbClr val="9C2687"/>
          </a:solidFill>
        </p:spPr>
        <p:txBody>
          <a:bodyPr lIns="0" tIns="0" rIns="0" bIns="0">
            <a:spAutoFit/>
          </a:bodyPr>
          <a:lstStyle/>
          <a:p>
            <a:pPr marL="5715" defTabSz="91415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100" spc="-225" dirty="0">
                <a:solidFill>
                  <a:srgbClr val="F7F6F9"/>
                </a:solidFill>
                <a:latin typeface="Times New Roman"/>
                <a:cs typeface="Times New Roman"/>
              </a:rPr>
              <a:t>F</a:t>
            </a:r>
            <a:r>
              <a:rPr sz="3100" spc="-170" dirty="0">
                <a:solidFill>
                  <a:srgbClr val="F7F6F9"/>
                </a:solidFill>
                <a:latin typeface="Times New Roman"/>
                <a:cs typeface="Times New Roman"/>
              </a:rPr>
              <a:t>I</a:t>
            </a:r>
            <a:r>
              <a:rPr sz="3100" spc="-450" dirty="0">
                <a:solidFill>
                  <a:srgbClr val="F7F6F9"/>
                </a:solidFill>
                <a:latin typeface="Times New Roman"/>
                <a:cs typeface="Times New Roman"/>
              </a:rPr>
              <a:t>N</a:t>
            </a:r>
            <a:r>
              <a:rPr sz="3100" spc="-195" dirty="0">
                <a:solidFill>
                  <a:srgbClr val="F7F6F9"/>
                </a:solidFill>
                <a:latin typeface="Times New Roman"/>
                <a:cs typeface="Times New Roman"/>
              </a:rPr>
              <a:t>A</a:t>
            </a:r>
            <a:r>
              <a:rPr sz="3100" spc="-355" dirty="0">
                <a:solidFill>
                  <a:srgbClr val="F7F6F9"/>
                </a:solidFill>
                <a:latin typeface="Times New Roman"/>
                <a:cs typeface="Times New Roman"/>
              </a:rPr>
              <a:t>NSUJ</a:t>
            </a:r>
            <a:r>
              <a:rPr sz="3100" spc="-250" dirty="0">
                <a:solidFill>
                  <a:srgbClr val="F7F6F9"/>
                </a:solidFill>
                <a:latin typeface="Times New Roman"/>
                <a:cs typeface="Times New Roman"/>
              </a:rPr>
              <a:t> </a:t>
            </a:r>
            <a:r>
              <a:rPr sz="3100" spc="-380" dirty="0">
                <a:solidFill>
                  <a:srgbClr val="F7F6F9"/>
                </a:solidFill>
                <a:latin typeface="Times New Roman"/>
                <a:cs typeface="Times New Roman"/>
              </a:rPr>
              <a:t>E</a:t>
            </a:r>
            <a:r>
              <a:rPr sz="3100" spc="-525" dirty="0">
                <a:solidFill>
                  <a:srgbClr val="F7F6F9"/>
                </a:solidFill>
                <a:latin typeface="Times New Roman"/>
                <a:cs typeface="Times New Roman"/>
              </a:rPr>
              <a:t>MY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9817" name="pole tekstowe 15"/>
          <p:cNvSpPr txBox="1">
            <a:spLocks noChangeArrowheads="1"/>
          </p:cNvSpPr>
          <p:nvPr/>
        </p:nvSpPr>
        <p:spPr bwMode="auto">
          <a:xfrm>
            <a:off x="433388" y="4271963"/>
            <a:ext cx="54324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8" rIns="91415" bIns="45708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Biuro Stowarzyszenia ”Partnerstwo dla Doliny Baryczy”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  56 – 300 Milicz Pl. </a:t>
            </a:r>
            <a:r>
              <a:rPr lang="pl-PL" altLang="pl-PL" dirty="0" err="1">
                <a:latin typeface="Calibri" pitchFamily="34" charset="0"/>
              </a:rPr>
              <a:t>Ks.E</a:t>
            </a:r>
            <a:r>
              <a:rPr lang="pl-PL" altLang="pl-PL" dirty="0">
                <a:latin typeface="Calibri" pitchFamily="34" charset="0"/>
              </a:rPr>
              <a:t>. </a:t>
            </a:r>
            <a:r>
              <a:rPr lang="pl-PL" altLang="pl-PL" dirty="0" err="1">
                <a:latin typeface="Calibri" pitchFamily="34" charset="0"/>
              </a:rPr>
              <a:t>Waresiaka</a:t>
            </a:r>
            <a:r>
              <a:rPr lang="pl-PL" altLang="pl-PL" dirty="0">
                <a:latin typeface="Calibri" pitchFamily="34" charset="0"/>
              </a:rPr>
              <a:t> 7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Czynne od </a:t>
            </a:r>
            <a:r>
              <a:rPr lang="pl-PL" altLang="pl-PL" dirty="0" err="1">
                <a:latin typeface="Calibri" pitchFamily="34" charset="0"/>
              </a:rPr>
              <a:t>pn</a:t>
            </a:r>
            <a:r>
              <a:rPr lang="pl-PL" altLang="pl-PL" dirty="0">
                <a:latin typeface="Calibri" pitchFamily="34" charset="0"/>
              </a:rPr>
              <a:t> – </a:t>
            </a:r>
            <a:r>
              <a:rPr lang="pl-PL" altLang="pl-PL" dirty="0" err="1">
                <a:latin typeface="Calibri" pitchFamily="34" charset="0"/>
              </a:rPr>
              <a:t>pt</a:t>
            </a:r>
            <a:r>
              <a:rPr lang="pl-PL" altLang="pl-PL" dirty="0">
                <a:latin typeface="Calibri" pitchFamily="34" charset="0"/>
              </a:rPr>
              <a:t> w godz. 8 – 16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b="1" dirty="0">
                <a:latin typeface="Calibri" pitchFamily="34" charset="0"/>
              </a:rPr>
              <a:t>Doradztwo od 10 – 16 po uzgodnieniu terminu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  <a:hlinkClick r:id="rId6"/>
              </a:rPr>
              <a:t>partnertwo@nasza.barycz.pl</a:t>
            </a:r>
            <a:r>
              <a:rPr lang="pl-PL" altLang="pl-PL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Tel. 71 38 30 </a:t>
            </a:r>
            <a:r>
              <a:rPr lang="pl-PL" altLang="pl-PL" dirty="0" smtClean="0">
                <a:latin typeface="Calibri" pitchFamily="34" charset="0"/>
              </a:rPr>
              <a:t>432 w. 22 </a:t>
            </a:r>
            <a:r>
              <a:rPr lang="pl-PL" altLang="pl-PL" dirty="0">
                <a:latin typeface="Calibri" pitchFamily="34" charset="0"/>
              </a:rPr>
              <a:t>lub  535 999 187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 </a:t>
            </a:r>
          </a:p>
        </p:txBody>
      </p:sp>
      <p:sp>
        <p:nvSpPr>
          <p:cNvPr id="119818" name="object 5"/>
          <p:cNvSpPr>
            <a:spLocks noChangeArrowheads="1"/>
          </p:cNvSpPr>
          <p:nvPr/>
        </p:nvSpPr>
        <p:spPr bwMode="auto">
          <a:xfrm>
            <a:off x="6248400" y="4800600"/>
            <a:ext cx="2187575" cy="1228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>
              <a:latin typeface="Calibri" pitchFamily="34" charset="0"/>
            </a:endParaRPr>
          </a:p>
        </p:txBody>
      </p:sp>
      <p:pic>
        <p:nvPicPr>
          <p:cNvPr id="11981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638550"/>
            <a:ext cx="37560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3" y="3501008"/>
            <a:ext cx="4175449" cy="6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763" y="239713"/>
            <a:ext cx="776287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Zada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2625" y="239713"/>
            <a:ext cx="4127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b="1" spc="-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6628" name="object 4"/>
          <p:cNvSpPr txBox="1">
            <a:spLocks noChangeArrowheads="1"/>
          </p:cNvSpPr>
          <p:nvPr/>
        </p:nvSpPr>
        <p:spPr bwMode="auto">
          <a:xfrm>
            <a:off x="258763" y="551656"/>
            <a:ext cx="3906837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3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Opracowanie LSR  (zakres, kryteria) Ogłoszenie Konkursu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dirty="0">
                <a:latin typeface="Calibri" pitchFamily="34" charset="0"/>
              </a:rPr>
              <a:t>Szkolenia – doradztwo </a:t>
            </a:r>
            <a:r>
              <a:rPr lang="pl-PL" altLang="pl-PL" dirty="0" smtClean="0">
                <a:latin typeface="Calibri" pitchFamily="34" charset="0"/>
              </a:rPr>
              <a:t>– opracowanie wniosku </a:t>
            </a:r>
            <a:r>
              <a:rPr lang="pl-PL" altLang="pl-PL" dirty="0">
                <a:latin typeface="Calibri" pitchFamily="34" charset="0"/>
              </a:rPr>
              <a:t>i złączników (</a:t>
            </a:r>
            <a:r>
              <a:rPr lang="pl-PL" altLang="pl-PL" dirty="0" smtClean="0">
                <a:latin typeface="Calibri" pitchFamily="34" charset="0"/>
              </a:rPr>
              <a:t>biznesplan</a:t>
            </a:r>
            <a:r>
              <a:rPr lang="pl-PL" altLang="pl-PL" dirty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Przygotowanie i złożenie wniosku o przyznanie pomocy (dofinasowanie)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lnSpc>
                <a:spcPct val="133000"/>
              </a:lnSpc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Ocena  KRYTERIA (z możliwością protestu) Ostateczna weryfikacja </a:t>
            </a:r>
            <a:r>
              <a:rPr lang="pl-PL" altLang="pl-PL" dirty="0" smtClean="0">
                <a:latin typeface="Calibri" pitchFamily="34" charset="0"/>
              </a:rPr>
              <a:t>wniosków</a:t>
            </a:r>
          </a:p>
          <a:p>
            <a:pPr eaLnBrk="1" hangingPunct="1">
              <a:spcBef>
                <a:spcPts val="13"/>
              </a:spcBef>
            </a:pPr>
            <a:endParaRPr lang="pl-PL" altLang="pl-PL" sz="25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>
                <a:latin typeface="Calibri" pitchFamily="34" charset="0"/>
              </a:rPr>
              <a:t>Podpisanie umowy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Realizacja projektu </a:t>
            </a:r>
            <a:r>
              <a:rPr lang="pl-PL" altLang="pl-PL" dirty="0">
                <a:latin typeface="Calibri" pitchFamily="34" charset="0"/>
              </a:rPr>
              <a:t>zgodnie z umową lub aneksem  - cel, wskaźniki  </a:t>
            </a:r>
            <a:r>
              <a:rPr lang="pl-PL" altLang="pl-PL" b="1" dirty="0">
                <a:latin typeface="Calibri" pitchFamily="34" charset="0"/>
              </a:rPr>
              <a:t>do 2 lat (PROW) lub do 18 m-</a:t>
            </a:r>
            <a:r>
              <a:rPr lang="pl-PL" altLang="pl-PL" b="1" dirty="0" err="1">
                <a:latin typeface="Calibri" pitchFamily="34" charset="0"/>
              </a:rPr>
              <a:t>cy</a:t>
            </a:r>
            <a:r>
              <a:rPr lang="pl-PL" altLang="pl-PL" b="1" dirty="0">
                <a:latin typeface="Calibri" pitchFamily="34" charset="0"/>
              </a:rPr>
              <a:t> (RIM)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725"/>
              </a:spcBef>
            </a:pPr>
            <a:r>
              <a:rPr lang="pl-PL" altLang="pl-PL" dirty="0">
                <a:latin typeface="Calibri" pitchFamily="34" charset="0"/>
              </a:rPr>
              <a:t>Szkolenia – doradztwo - rozliczenie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projektu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Przygotowanie i złożenie wniosku o płatność (rozliczenie)  z  UMWD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ts val="725"/>
              </a:spcBef>
            </a:pPr>
            <a:r>
              <a:rPr lang="pl-PL" altLang="pl-PL" b="1" dirty="0">
                <a:latin typeface="Calibri" pitchFamily="34" charset="0"/>
              </a:rPr>
              <a:t>Utrzymanie trwałości projektu</a:t>
            </a:r>
            <a:endParaRPr lang="pl-PL" altLang="pl-PL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cel, wskaźniki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2625" y="671513"/>
            <a:ext cx="403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</a:p>
        </p:txBody>
      </p:sp>
      <p:sp>
        <p:nvSpPr>
          <p:cNvPr id="26630" name="object 6"/>
          <p:cNvSpPr txBox="1">
            <a:spLocks noChangeArrowheads="1"/>
          </p:cNvSpPr>
          <p:nvPr/>
        </p:nvSpPr>
        <p:spPr bwMode="auto">
          <a:xfrm>
            <a:off x="4492625" y="1036638"/>
            <a:ext cx="12350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LGD – Zarząd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2625" y="1403350"/>
            <a:ext cx="11112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5" dirty="0">
                <a:latin typeface="Calibri"/>
                <a:cs typeface="Calibri"/>
              </a:rPr>
              <a:t>biu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2625" y="2043113"/>
            <a:ext cx="145573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0" dirty="0">
                <a:latin typeface="Calibri"/>
                <a:cs typeface="Calibri"/>
              </a:rPr>
              <a:t>W</a:t>
            </a:r>
            <a:r>
              <a:rPr b="1" spc="-10" dirty="0">
                <a:latin typeface="Calibri"/>
                <a:cs typeface="Calibri"/>
              </a:rPr>
              <a:t>nio</a:t>
            </a:r>
            <a:r>
              <a:rPr b="1" spc="-5" dirty="0">
                <a:latin typeface="Calibri"/>
                <a:cs typeface="Calibri"/>
              </a:rPr>
              <a:t>s</a:t>
            </a:r>
            <a:r>
              <a:rPr b="1" spc="-60" dirty="0">
                <a:latin typeface="Calibri"/>
                <a:cs typeface="Calibri"/>
              </a:rPr>
              <a:t>k</a:t>
            </a:r>
            <a:r>
              <a:rPr b="1" spc="-20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d</a:t>
            </a:r>
            <a:r>
              <a:rPr b="1" spc="-35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w</a:t>
            </a:r>
            <a:r>
              <a:rPr b="1" spc="-25" dirty="0">
                <a:latin typeface="Calibri"/>
                <a:cs typeface="Calibri"/>
              </a:rPr>
              <a:t>c</a:t>
            </a:r>
            <a:r>
              <a:rPr b="1" spc="-10" dirty="0"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6633" name="object 9"/>
          <p:cNvSpPr txBox="1">
            <a:spLocks noChangeArrowheads="1"/>
          </p:cNvSpPr>
          <p:nvPr/>
        </p:nvSpPr>
        <p:spPr bwMode="auto">
          <a:xfrm>
            <a:off x="4492625" y="2682875"/>
            <a:ext cx="34623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dirty="0">
                <a:latin typeface="Calibri" pitchFamily="34" charset="0"/>
              </a:rPr>
              <a:t>LGD - biuro, </a:t>
            </a:r>
            <a:r>
              <a:rPr lang="pl-PL" altLang="pl-PL" b="1" dirty="0">
                <a:solidFill>
                  <a:srgbClr val="FF0000"/>
                </a:solidFill>
                <a:latin typeface="Calibri" pitchFamily="34" charset="0"/>
              </a:rPr>
              <a:t>RADA </a:t>
            </a:r>
            <a:r>
              <a:rPr lang="pl-PL" altLang="pl-PL" dirty="0">
                <a:latin typeface="Calibri" pitchFamily="34" charset="0"/>
              </a:rPr>
              <a:t>(5 osób)</a:t>
            </a:r>
          </a:p>
          <a:p>
            <a:pPr eaLnBrk="1" hangingPunct="1">
              <a:spcBef>
                <a:spcPts val="725"/>
              </a:spcBef>
            </a:pPr>
            <a:r>
              <a:rPr lang="pl-PL" altLang="pl-PL" dirty="0">
                <a:latin typeface="Calibri" pitchFamily="34" charset="0"/>
              </a:rPr>
              <a:t>UMWD + LGD ( zmiany, warunki wynikające z kryteriów i wskaźników)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>
              <a:cs typeface="Times New Roman" pitchFamily="18" charset="0"/>
            </a:endParaRPr>
          </a:p>
          <a:p>
            <a:pPr eaLnBrk="1" hangingPunct="1">
              <a:spcBef>
                <a:spcPts val="1525"/>
              </a:spcBef>
            </a:pPr>
            <a:r>
              <a:rPr lang="pl-PL" altLang="pl-PL" b="1" dirty="0" smtClean="0">
                <a:latin typeface="Calibri" pitchFamily="34" charset="0"/>
              </a:rPr>
              <a:t>Beneficjent</a:t>
            </a:r>
            <a:endParaRPr lang="pl-PL" altLang="pl-PL" dirty="0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2625" y="3689350"/>
            <a:ext cx="7112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>
                <a:latin typeface="Calibri"/>
                <a:cs typeface="Calibri"/>
              </a:rPr>
              <a:t>U</a:t>
            </a:r>
            <a:r>
              <a:rPr spc="-30" dirty="0">
                <a:latin typeface="Calibri"/>
                <a:cs typeface="Calibri"/>
              </a:rPr>
              <a:t>M</a:t>
            </a:r>
            <a:r>
              <a:rPr spc="-2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92625" y="4695825"/>
            <a:ext cx="403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4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GD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2625" y="5335588"/>
            <a:ext cx="2732088" cy="12157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 smtClean="0">
                <a:latin typeface="Calibri"/>
                <a:cs typeface="Calibri"/>
              </a:rPr>
              <a:t>Beneficent</a:t>
            </a:r>
            <a:endParaRPr dirty="0">
              <a:latin typeface="Calibri"/>
              <a:cs typeface="Calibri"/>
            </a:endParaRPr>
          </a:p>
          <a:p>
            <a:pPr fontAlgn="auto">
              <a:spcBef>
                <a:spcPts val="7"/>
              </a:spcBef>
              <a:spcAft>
                <a:spcPts val="0"/>
              </a:spcAft>
              <a:defRPr/>
            </a:pPr>
            <a:endParaRPr sz="250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latin typeface="Calibri"/>
                <a:cs typeface="Calibri"/>
              </a:rPr>
              <a:t>Beneficjent, </a:t>
            </a:r>
            <a:r>
              <a:rPr b="1" spc="-40" dirty="0" smtClean="0">
                <a:latin typeface="Calibri"/>
                <a:cs typeface="Calibri"/>
              </a:rPr>
              <a:t> </a:t>
            </a:r>
            <a:r>
              <a:rPr b="1" spc="-45" dirty="0">
                <a:latin typeface="Calibri"/>
                <a:cs typeface="Calibri"/>
              </a:rPr>
              <a:t>L</a:t>
            </a:r>
            <a:r>
              <a:rPr b="1" spc="-5" dirty="0">
                <a:latin typeface="Calibri"/>
                <a:cs typeface="Calibri"/>
              </a:rPr>
              <a:t>GD</a:t>
            </a:r>
            <a:endParaRPr dirty="0">
              <a:latin typeface="Calibri"/>
              <a:cs typeface="Calibri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latin typeface="Calibri"/>
                <a:cs typeface="Calibri"/>
              </a:rPr>
              <a:t>UMWD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6637" name="object 13"/>
          <p:cNvSpPr>
            <a:spLocks/>
          </p:cNvSpPr>
          <p:nvPr/>
        </p:nvSpPr>
        <p:spPr bwMode="auto">
          <a:xfrm>
            <a:off x="6948488" y="288925"/>
            <a:ext cx="2052637" cy="584200"/>
          </a:xfrm>
          <a:custGeom>
            <a:avLst/>
            <a:gdLst>
              <a:gd name="T0" fmla="*/ 0 w 2052320"/>
              <a:gd name="T1" fmla="*/ 570341 h 584835"/>
              <a:gd name="T2" fmla="*/ 2059623 w 2052320"/>
              <a:gd name="T3" fmla="*/ 570341 h 584835"/>
              <a:gd name="T4" fmla="*/ 2059623 w 2052320"/>
              <a:gd name="T5" fmla="*/ 0 h 584835"/>
              <a:gd name="T6" fmla="*/ 0 w 2052320"/>
              <a:gd name="T7" fmla="*/ 0 h 584835"/>
              <a:gd name="T8" fmla="*/ 0 w 2052320"/>
              <a:gd name="T9" fmla="*/ 570341 h 5848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2320" h="584835">
                <a:moveTo>
                  <a:pt x="0" y="584771"/>
                </a:moveTo>
                <a:lnTo>
                  <a:pt x="2052320" y="584771"/>
                </a:lnTo>
                <a:lnTo>
                  <a:pt x="2052320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" name="object 14"/>
          <p:cNvSpPr txBox="1"/>
          <p:nvPr/>
        </p:nvSpPr>
        <p:spPr>
          <a:xfrm>
            <a:off x="7027863" y="396875"/>
            <a:ext cx="1878012" cy="4333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14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6639" name="object 15"/>
          <p:cNvSpPr>
            <a:spLocks noChangeArrowheads="1"/>
          </p:cNvSpPr>
          <p:nvPr/>
        </p:nvSpPr>
        <p:spPr bwMode="auto">
          <a:xfrm>
            <a:off x="6948488" y="792163"/>
            <a:ext cx="2047875" cy="960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52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tekstu 2"/>
          <p:cNvSpPr>
            <a:spLocks noGrp="1"/>
          </p:cNvSpPr>
          <p:nvPr>
            <p:ph type="body" idx="1"/>
          </p:nvPr>
        </p:nvSpPr>
        <p:spPr>
          <a:xfrm>
            <a:off x="427038" y="3944938"/>
            <a:ext cx="8051800" cy="917575"/>
          </a:xfrm>
        </p:spPr>
        <p:txBody>
          <a:bodyPr/>
          <a:lstStyle/>
          <a:p>
            <a:endParaRPr lang="pl-PL" altLang="pl-PL" sz="14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pl-PL" altLang="pl-PL" sz="14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pl-PL" altLang="pl-PL" sz="1200" dirty="0" smtClean="0">
                <a:latin typeface="Tahoma" pitchFamily="34" charset="0"/>
                <a:cs typeface="Tahoma" pitchFamily="34" charset="0"/>
              </a:rPr>
              <a:t>Materiał opracowany przez Stowarzyszenie „Partnerstwo dla Doliny Baryczy”</a:t>
            </a:r>
          </a:p>
          <a:p>
            <a:endParaRPr lang="pl-PL" altLang="pl-PL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0835" name="Prostokąt 3"/>
          <p:cNvSpPr>
            <a:spLocks noChangeArrowheads="1"/>
          </p:cNvSpPr>
          <p:nvPr/>
        </p:nvSpPr>
        <p:spPr bwMode="auto">
          <a:xfrm>
            <a:off x="223838" y="4862513"/>
            <a:ext cx="845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Instytucja Zarządzająca PROW 2014-2020 – Minister Rolnictwa i Rozwoju Wsi</a:t>
            </a:r>
          </a:p>
        </p:txBody>
      </p:sp>
      <p:sp>
        <p:nvSpPr>
          <p:cNvPr id="120836" name="pole tekstowe 4"/>
          <p:cNvSpPr txBox="1">
            <a:spLocks noChangeArrowheads="1"/>
          </p:cNvSpPr>
          <p:nvPr/>
        </p:nvSpPr>
        <p:spPr bwMode="auto">
          <a:xfrm>
            <a:off x="152400" y="5286375"/>
            <a:ext cx="899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Materiał współfinansowany ze środków Unii Europejskiej w ramach </a:t>
            </a:r>
            <a:r>
              <a:rPr lang="pl-PL" altLang="pl-PL" sz="1000">
                <a:latin typeface="Tahoma" pitchFamily="34" charset="0"/>
                <a:cs typeface="Tahoma" pitchFamily="34" charset="0"/>
              </a:rPr>
              <a:t>Poddziałanie 19.4 Wsparcie na rzecz kosztów bieżących i aktywizacji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Programu Rozwoju Obszarów Wiejskich na lata 2014-2020.</a:t>
            </a:r>
          </a:p>
        </p:txBody>
      </p:sp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3"/>
            <a:ext cx="8307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pole tekstowe 2"/>
          <p:cNvSpPr txBox="1">
            <a:spLocks noChangeArrowheads="1"/>
          </p:cNvSpPr>
          <p:nvPr/>
        </p:nvSpPr>
        <p:spPr bwMode="auto">
          <a:xfrm>
            <a:off x="827088" y="1631950"/>
            <a:ext cx="7705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dirty="0"/>
              <a:t>Zajrzyj na naszą stronę  poświęconą projektom.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>
                <a:hlinkClick r:id="rId3"/>
              </a:rPr>
              <a:t>www.projekty.barycz.pl</a:t>
            </a:r>
            <a:endParaRPr lang="pl-PL" altLang="pl-PL" dirty="0"/>
          </a:p>
          <a:p>
            <a:pPr eaLnBrk="1" hangingPunct="1">
              <a:spcBef>
                <a:spcPct val="0"/>
              </a:spcBef>
            </a:pPr>
            <a:r>
              <a:rPr lang="pl-PL" altLang="pl-PL" dirty="0"/>
              <a:t>Znajdziesz tam informację dotyczące  zrealizowanych projektów, możliwości dofinansowania, zasad doradztwa a także materiały ze szkoleń!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5" y="5877271"/>
            <a:ext cx="3824698" cy="6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28600"/>
            <a:ext cx="47720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75"/>
            <a:ext cx="39179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55600" y="2132856"/>
            <a:ext cx="8686800" cy="4525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pl-PL" sz="4000" b="1" dirty="0" smtClean="0"/>
          </a:p>
          <a:p>
            <a:pPr marL="0" indent="0" algn="ctr">
              <a:buNone/>
              <a:defRPr/>
            </a:pPr>
            <a:endParaRPr lang="pl-PL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pl-PL" sz="4000" b="1" dirty="0" smtClean="0"/>
              <a:t>Limity i zasady PROW i PO </a:t>
            </a:r>
            <a:r>
              <a:rPr lang="pl-PL" sz="4000" b="1" dirty="0" err="1" smtClean="0"/>
              <a:t>RiM</a:t>
            </a:r>
            <a:r>
              <a:rPr lang="pl-PL" sz="4000" b="1" dirty="0" smtClean="0"/>
              <a:t> 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3747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188"/>
            <a:ext cx="20574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819400"/>
            <a:ext cx="282257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Prostokąt 3"/>
          <p:cNvSpPr>
            <a:spLocks noChangeArrowheads="1"/>
          </p:cNvSpPr>
          <p:nvPr/>
        </p:nvSpPr>
        <p:spPr bwMode="auto">
          <a:xfrm>
            <a:off x="1257300" y="457200"/>
            <a:ext cx="7772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2000" b="1" dirty="0">
                <a:solidFill>
                  <a:srgbClr val="77933C"/>
                </a:solidFill>
                <a:cs typeface="Times New Roman" pitchFamily="18" charset="0"/>
              </a:rPr>
              <a:t>ROZPORZĄDZENIE</a:t>
            </a:r>
            <a:endParaRPr lang="pl-PL" altLang="pl-PL" sz="2000" dirty="0">
              <a:solidFill>
                <a:srgbClr val="77933C"/>
              </a:solidFill>
              <a:cs typeface="Times New Roman" pitchFamily="18" charset="0"/>
            </a:endParaRPr>
          </a:p>
          <a:p>
            <a:pPr algn="ctr" eaLnBrk="1" hangingPunct="1">
              <a:lnSpc>
                <a:spcPts val="1800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2000" b="1" dirty="0">
                <a:solidFill>
                  <a:srgbClr val="77933C"/>
                </a:solidFill>
                <a:cs typeface="Times New Roman" pitchFamily="18" charset="0"/>
              </a:rPr>
              <a:t>MINISTRA ROLNICTWA I ROZWOJU WSI </a:t>
            </a:r>
            <a:endParaRPr lang="pl-PL" altLang="pl-PL" sz="2000" dirty="0">
              <a:solidFill>
                <a:srgbClr val="77933C"/>
              </a:solidFill>
              <a:cs typeface="Times New Roman" pitchFamily="18" charset="0"/>
            </a:endParaRPr>
          </a:p>
          <a:p>
            <a:pPr algn="ctr" eaLnBrk="1" hangingPunct="1">
              <a:lnSpc>
                <a:spcPts val="2038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2000" dirty="0">
                <a:solidFill>
                  <a:srgbClr val="77933C"/>
                </a:solidFill>
                <a:cs typeface="Times New Roman" pitchFamily="18" charset="0"/>
              </a:rPr>
              <a:t>z dnia 24 września 2015 r.</a:t>
            </a:r>
          </a:p>
          <a:p>
            <a:pPr algn="ctr" eaLnBrk="1" hangingPunct="1">
              <a:lnSpc>
                <a:spcPts val="1975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2000" b="1" dirty="0">
                <a:solidFill>
                  <a:srgbClr val="77933C"/>
                </a:solidFill>
                <a:cs typeface="Times New Roman" pitchFamily="18" charset="0"/>
              </a:rPr>
              <a:t>w sprawie szczegółowych warunków i trybu przyznawania pomocy finansowej w ramach poddziałania "Wsparcie na wdrażanie operacji w ramach strategii rozwoju lokalnego kierowanego przez społeczność" objętego Programem Rozwoju Obszarów Wiejskich na lata 2014-2020</a:t>
            </a:r>
            <a:endParaRPr lang="pl-PL" altLang="pl-PL" sz="2000" dirty="0">
              <a:solidFill>
                <a:srgbClr val="77933C"/>
              </a:solidFill>
              <a:cs typeface="Times New Roman" pitchFamily="18" charset="0"/>
            </a:endParaRPr>
          </a:p>
          <a:p>
            <a:pPr algn="ctr" eaLnBrk="1" hangingPunct="1">
              <a:lnSpc>
                <a:spcPts val="2038"/>
              </a:lnSpc>
              <a:spcBef>
                <a:spcPct val="0"/>
              </a:spcBef>
              <a:spcAft>
                <a:spcPts val="1000"/>
              </a:spcAft>
            </a:pPr>
            <a:r>
              <a:rPr lang="pl-PL" altLang="pl-PL" sz="2000" dirty="0">
                <a:solidFill>
                  <a:srgbClr val="77933C"/>
                </a:solidFill>
                <a:cs typeface="Times New Roman" pitchFamily="18" charset="0"/>
              </a:rPr>
              <a:t>Dz. U. z 2015 r. poz. 1570; zm.: Dz. U. z 2016 r. poz. 1390.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4163" y="3429000"/>
            <a:ext cx="8859837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ROZPORZĄDZENIE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MINISTRA GOSPODARKI MORSKIEJ I ŻEGLUGI ŚRÓDLĄDOWEJ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z dnia 6 września 2016 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 sprawie szczegółowych warunków i trybu przyznawania, wypłaty i zwrotu pomocy finansowej na realizację operacji w ramach działań wsparcie przygotowawcze i realizacja lokalnych strategii rozwoju kierowanych przez społeczność, w tym koszty bieżące i aktywizacja, objętych Priorytetem 4. Zwiększenie zatrudnienia i spójności terytorialnej, zawartym w Programie Operacyjnym „Rybactwo i Morze”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Poz. 1435 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 txBox="1">
            <a:spLocks noChangeArrowheads="1"/>
          </p:cNvSpPr>
          <p:nvPr/>
        </p:nvSpPr>
        <p:spPr bwMode="auto">
          <a:xfrm>
            <a:off x="2462213" y="149225"/>
            <a:ext cx="43862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4000" dirty="0">
                <a:latin typeface="Calibri" pitchFamily="34" charset="0"/>
              </a:rPr>
              <a:t>Limity środków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4000" dirty="0">
                <a:latin typeface="Calibri" pitchFamily="34" charset="0"/>
              </a:rPr>
              <a:t>PO </a:t>
            </a:r>
            <a:r>
              <a:rPr lang="pl-PL" altLang="pl-PL" sz="4000" dirty="0" err="1" smtClean="0">
                <a:latin typeface="Calibri" pitchFamily="34" charset="0"/>
              </a:rPr>
              <a:t>RiM</a:t>
            </a:r>
            <a:r>
              <a:rPr lang="pl-PL" altLang="pl-PL" sz="4000" dirty="0" smtClean="0">
                <a:latin typeface="Calibri" pitchFamily="34" charset="0"/>
              </a:rPr>
              <a:t> </a:t>
            </a:r>
            <a:r>
              <a:rPr lang="pl-PL" altLang="pl-PL" sz="4000" dirty="0">
                <a:latin typeface="Calibri" pitchFamily="34" charset="0"/>
              </a:rPr>
              <a:t>2014 – 2020</a:t>
            </a: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0" y="11113"/>
            <a:ext cx="2058988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6" name="object 7"/>
          <p:cNvSpPr>
            <a:spLocks noChangeArrowheads="1"/>
          </p:cNvSpPr>
          <p:nvPr/>
        </p:nvSpPr>
        <p:spPr bwMode="auto">
          <a:xfrm>
            <a:off x="7235825" y="260350"/>
            <a:ext cx="1800225" cy="1147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5607" name="object 4"/>
          <p:cNvSpPr txBox="1">
            <a:spLocks noChangeArrowheads="1"/>
          </p:cNvSpPr>
          <p:nvPr/>
        </p:nvSpPr>
        <p:spPr bwMode="auto">
          <a:xfrm>
            <a:off x="107950" y="1410507"/>
            <a:ext cx="90360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2400" b="1" dirty="0">
                <a:solidFill>
                  <a:srgbClr val="FF0000"/>
                </a:solidFill>
                <a:latin typeface="Calibri" pitchFamily="34" charset="0"/>
              </a:rPr>
              <a:t>Konkursy</a:t>
            </a:r>
            <a:endParaRPr lang="pl-PL" altLang="pl-PL" sz="2400" b="1" dirty="0">
              <a:latin typeface="Calibri" pitchFamily="34" charset="0"/>
            </a:endParaRPr>
          </a:p>
          <a:p>
            <a:pPr eaLnBrk="1" hangingPunct="1">
              <a:spcBef>
                <a:spcPts val="325"/>
              </a:spcBef>
            </a:pPr>
            <a:r>
              <a:rPr lang="pl-PL" altLang="pl-PL" sz="2400" dirty="0" smtClean="0">
                <a:latin typeface="Calibri" pitchFamily="34" charset="0"/>
              </a:rPr>
              <a:t>Poziom dofinansowania od </a:t>
            </a:r>
            <a:r>
              <a:rPr lang="pl-PL" altLang="pl-PL" sz="2400" dirty="0">
                <a:latin typeface="Calibri" pitchFamily="34" charset="0"/>
              </a:rPr>
              <a:t>50 do 85% kosztów </a:t>
            </a:r>
            <a:r>
              <a:rPr lang="pl-PL" altLang="pl-PL" sz="2400" dirty="0" smtClean="0">
                <a:latin typeface="Calibri" pitchFamily="34" charset="0"/>
              </a:rPr>
              <a:t>kwalifikowalnych, do </a:t>
            </a:r>
            <a:r>
              <a:rPr lang="pl-PL" altLang="pl-PL" sz="2400" b="1" dirty="0" smtClean="0">
                <a:latin typeface="Calibri" pitchFamily="34" charset="0"/>
              </a:rPr>
              <a:t>300 </a:t>
            </a:r>
            <a:r>
              <a:rPr lang="pl-PL" altLang="pl-PL" sz="2400" b="1" dirty="0">
                <a:latin typeface="Calibri" pitchFamily="34" charset="0"/>
              </a:rPr>
              <a:t>tys</a:t>
            </a:r>
            <a:r>
              <a:rPr lang="pl-PL" altLang="pl-PL" sz="2400" dirty="0">
                <a:latin typeface="Calibri" pitchFamily="34" charset="0"/>
              </a:rPr>
              <a:t>. w </a:t>
            </a:r>
            <a:r>
              <a:rPr lang="pl-PL" altLang="pl-PL" sz="2400" dirty="0" smtClean="0">
                <a:latin typeface="Calibri" pitchFamily="34" charset="0"/>
              </a:rPr>
              <a:t>ramach </a:t>
            </a:r>
            <a:r>
              <a:rPr lang="pl-PL" altLang="pl-PL" sz="2400" dirty="0">
                <a:latin typeface="Calibri" pitchFamily="34" charset="0"/>
              </a:rPr>
              <a:t>przedsięwzięcia na </a:t>
            </a:r>
            <a:r>
              <a:rPr lang="pl-PL" altLang="pl-PL" sz="2400" dirty="0" smtClean="0">
                <a:latin typeface="Calibri" pitchFamily="34" charset="0"/>
              </a:rPr>
              <a:t>jednego wnioskodawcę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, a gdy jest uprawniony do rybactwa, prowadzi obrót produktami rybactwa lub ich przetwórstwo limit wynosi do </a:t>
            </a:r>
            <a:r>
              <a:rPr lang="pl-PL" altLang="pl-PL" sz="2400" b="1" dirty="0" smtClean="0">
                <a:solidFill>
                  <a:srgbClr val="FF0000"/>
                </a:solidFill>
                <a:latin typeface="Calibri" pitchFamily="34" charset="0"/>
              </a:rPr>
              <a:t>400 tys. zł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(tylko w łańcuchu dostaw- P.1.1.2 i ofercie turystycznej- P.1.2.1)</a:t>
            </a: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Utworzenie lub utrzymanie min. </a:t>
            </a:r>
            <a:r>
              <a:rPr lang="pl-PL" altLang="pl-PL" sz="2400" dirty="0">
                <a:latin typeface="Calibri" pitchFamily="34" charset="0"/>
              </a:rPr>
              <a:t>j</a:t>
            </a:r>
            <a:r>
              <a:rPr lang="pl-PL" altLang="pl-PL" sz="2400" dirty="0" smtClean="0">
                <a:latin typeface="Calibri" pitchFamily="34" charset="0"/>
              </a:rPr>
              <a:t>ednego miejsca pracy</a:t>
            </a:r>
            <a:endParaRPr lang="pl-PL" altLang="pl-PL" sz="2400" dirty="0">
              <a:latin typeface="Calibri" pitchFamily="34" charset="0"/>
            </a:endParaRP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Podejmowanie działalności gospodarczej </a:t>
            </a:r>
            <a:r>
              <a:rPr lang="pl-PL" altLang="pl-PL" sz="2400" dirty="0">
                <a:solidFill>
                  <a:srgbClr val="FF0000"/>
                </a:solidFill>
                <a:latin typeface="Calibri" pitchFamily="34" charset="0"/>
              </a:rPr>
              <a:t>(wskaźnik – 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niepunktowany, za wyjątkiem grupy </a:t>
            </a:r>
            <a:r>
              <a:rPr lang="pl-PL" altLang="pl-PL" sz="2400" dirty="0" err="1" smtClean="0">
                <a:solidFill>
                  <a:srgbClr val="FF0000"/>
                </a:solidFill>
                <a:latin typeface="Calibri" pitchFamily="34" charset="0"/>
              </a:rPr>
              <a:t>defaworyzowanej</a:t>
            </a:r>
            <a:r>
              <a:rPr lang="pl-PL" altLang="pl-PL" sz="24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marL="469900" indent="-457200" eaLnBrk="1" hangingPunct="1">
              <a:spcBef>
                <a:spcPts val="325"/>
              </a:spcBef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latin typeface="Calibri" pitchFamily="34" charset="0"/>
              </a:rPr>
              <a:t>możliwość zaliczkowania, nawet do 100% pomocy</a:t>
            </a:r>
          </a:p>
        </p:txBody>
      </p:sp>
    </p:spTree>
    <p:extLst>
      <p:ext uri="{BB962C8B-B14F-4D97-AF65-F5344CB8AC3E}">
        <p14:creationId xmlns:p14="http://schemas.microsoft.com/office/powerpoint/2010/main" val="36962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1125" y="392113"/>
            <a:ext cx="6381750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Rybactwo i Morze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595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312094"/>
            <a:ext cx="8051800" cy="5521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altLang="pl-PL" sz="2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Rodzaje beneficjenta: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osoba fizyczna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osoba prawna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jednostka organizacyjna nieposiadająca osobowości prawnej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jednostka samorządu terytorialnego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jednostka podległa jednostce samorządu terytorialnego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organizacja pozarządowa (cel statutowy: działalność na rzecz rozwoju sektora rybołówstwa i akwakultury)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podmiot prawa publicznego (rozporządzenie 1303/2013)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instytut badawczy</a:t>
            </a:r>
          </a:p>
          <a:p>
            <a:pPr>
              <a:buFontTx/>
              <a:buChar char="•"/>
            </a:pPr>
            <a:r>
              <a:rPr lang="pl-PL" altLang="pl-PL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uczelnia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" y="0"/>
            <a:ext cx="2060627" cy="963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0810"/>
            <a:ext cx="179847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12714</TotalTime>
  <Words>6148</Words>
  <Application>Microsoft Office PowerPoint</Application>
  <PresentationFormat>Pokaz na ekranie (4:3)</PresentationFormat>
  <Paragraphs>569</Paragraphs>
  <Slides>50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Arial</vt:lpstr>
      <vt:lpstr>Calibri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Rybactwo i Morze</vt:lpstr>
      <vt:lpstr> Rybactwo i Morze</vt:lpstr>
      <vt:lpstr> Do kosztów kwalifikowalnych (ponoszone już od 1.01.2015)  nie zalicza się:</vt:lpstr>
      <vt:lpstr> KOSZTY KWALIFIKOWALNE-  zasady ponoszenia</vt:lpstr>
      <vt:lpstr> Zatrudnienie z PO RIM </vt:lpstr>
      <vt:lpstr> Zatrudnienie z PO RIM </vt:lpstr>
      <vt:lpstr> Zobowiązania z umowy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wyboru operacji</vt:lpstr>
      <vt:lpstr>Kryteria wyboru operacji</vt:lpstr>
      <vt:lpstr>Kryteria wyboru operacji</vt:lpstr>
      <vt:lpstr>Kryteria wyboru operacji</vt:lpstr>
      <vt:lpstr>Kryteria wyboru operacji</vt:lpstr>
      <vt:lpstr>Lista rankingowa</vt:lpstr>
      <vt:lpstr>Prezentacja programu PowerPoint</vt:lpstr>
      <vt:lpstr>OGŁOSZENIE O NABORZE- szukaj na stronie projekty.barycz.pl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esnazyk</dc:creator>
  <cp:lastModifiedBy>esnażyk</cp:lastModifiedBy>
  <cp:revision>595</cp:revision>
  <dcterms:created xsi:type="dcterms:W3CDTF">2016-10-10T06:36:41Z</dcterms:created>
  <dcterms:modified xsi:type="dcterms:W3CDTF">2022-05-02T09:50:41Z</dcterms:modified>
</cp:coreProperties>
</file>