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367" r:id="rId2"/>
    <p:sldId id="545" r:id="rId3"/>
    <p:sldId id="562" r:id="rId4"/>
    <p:sldId id="579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372" r:id="rId22"/>
    <p:sldId id="374" r:id="rId23"/>
    <p:sldId id="375" r:id="rId24"/>
    <p:sldId id="599" r:id="rId25"/>
    <p:sldId id="258" r:id="rId26"/>
    <p:sldId id="260" r:id="rId27"/>
    <p:sldId id="530" r:id="rId28"/>
    <p:sldId id="531" r:id="rId29"/>
    <p:sldId id="544" r:id="rId30"/>
    <p:sldId id="559" r:id="rId31"/>
    <p:sldId id="580" r:id="rId32"/>
    <p:sldId id="383" r:id="rId33"/>
    <p:sldId id="501" r:id="rId34"/>
    <p:sldId id="423" r:id="rId35"/>
    <p:sldId id="394" r:id="rId36"/>
    <p:sldId id="395" r:id="rId37"/>
    <p:sldId id="393" r:id="rId38"/>
    <p:sldId id="396" r:id="rId39"/>
    <p:sldId id="270" r:id="rId40"/>
    <p:sldId id="385" r:id="rId41"/>
    <p:sldId id="262" r:id="rId42"/>
    <p:sldId id="271" r:id="rId43"/>
    <p:sldId id="272" r:id="rId44"/>
    <p:sldId id="424" r:id="rId45"/>
    <p:sldId id="273" r:id="rId46"/>
    <p:sldId id="276" r:id="rId47"/>
    <p:sldId id="275" r:id="rId48"/>
    <p:sldId id="425" r:id="rId49"/>
    <p:sldId id="277" r:id="rId50"/>
    <p:sldId id="278" r:id="rId51"/>
    <p:sldId id="600" r:id="rId52"/>
    <p:sldId id="508" r:id="rId53"/>
    <p:sldId id="398" r:id="rId54"/>
    <p:sldId id="426" r:id="rId55"/>
    <p:sldId id="462" r:id="rId56"/>
    <p:sldId id="280" r:id="rId57"/>
    <p:sldId id="463" r:id="rId58"/>
    <p:sldId id="282" r:id="rId59"/>
    <p:sldId id="283" r:id="rId60"/>
    <p:sldId id="284" r:id="rId61"/>
    <p:sldId id="509" r:id="rId62"/>
    <p:sldId id="510" r:id="rId63"/>
    <p:sldId id="517" r:id="rId64"/>
    <p:sldId id="427" r:id="rId65"/>
    <p:sldId id="601" r:id="rId66"/>
    <p:sldId id="514" r:id="rId67"/>
    <p:sldId id="286" r:id="rId68"/>
    <p:sldId id="288" r:id="rId69"/>
    <p:sldId id="406" r:id="rId70"/>
    <p:sldId id="405" r:id="rId71"/>
    <p:sldId id="407" r:id="rId72"/>
    <p:sldId id="472" r:id="rId73"/>
    <p:sldId id="540" r:id="rId74"/>
    <p:sldId id="434" r:id="rId75"/>
    <p:sldId id="455" r:id="rId76"/>
    <p:sldId id="295" r:id="rId77"/>
    <p:sldId id="433" r:id="rId78"/>
    <p:sldId id="515" r:id="rId79"/>
    <p:sldId id="454" r:id="rId80"/>
    <p:sldId id="435" r:id="rId81"/>
    <p:sldId id="602" r:id="rId82"/>
    <p:sldId id="538" r:id="rId83"/>
    <p:sldId id="539" r:id="rId84"/>
    <p:sldId id="535" r:id="rId85"/>
    <p:sldId id="536" r:id="rId86"/>
    <p:sldId id="436" r:id="rId87"/>
    <p:sldId id="294" r:id="rId88"/>
    <p:sldId id="437" r:id="rId89"/>
    <p:sldId id="298" r:id="rId90"/>
    <p:sldId id="299" r:id="rId91"/>
    <p:sldId id="300" r:id="rId92"/>
    <p:sldId id="366" r:id="rId93"/>
    <p:sldId id="441" r:id="rId94"/>
    <p:sldId id="305" r:id="rId95"/>
    <p:sldId id="443" r:id="rId96"/>
    <p:sldId id="445" r:id="rId97"/>
    <p:sldId id="446" r:id="rId98"/>
    <p:sldId id="442" r:id="rId99"/>
    <p:sldId id="311" r:id="rId100"/>
    <p:sldId id="312" r:id="rId101"/>
    <p:sldId id="313" r:id="rId102"/>
    <p:sldId id="314" r:id="rId103"/>
    <p:sldId id="326" r:id="rId104"/>
    <p:sldId id="532" r:id="rId105"/>
    <p:sldId id="533" r:id="rId106"/>
    <p:sldId id="329" r:id="rId107"/>
    <p:sldId id="330" r:id="rId108"/>
    <p:sldId id="331" r:id="rId109"/>
    <p:sldId id="537" r:id="rId110"/>
    <p:sldId id="332" r:id="rId111"/>
    <p:sldId id="333" r:id="rId112"/>
    <p:sldId id="334" r:id="rId113"/>
    <p:sldId id="335" r:id="rId114"/>
    <p:sldId id="336" r:id="rId115"/>
    <p:sldId id="476" r:id="rId116"/>
    <p:sldId id="338" r:id="rId117"/>
    <p:sldId id="473" r:id="rId118"/>
    <p:sldId id="516" r:id="rId119"/>
    <p:sldId id="582" r:id="rId120"/>
    <p:sldId id="387" r:id="rId1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AFB8-2577-40AE-B77A-C384F4F1010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C73CC414-D6ED-4B58-9481-F2A2C69C7046}">
      <dgm:prSet phldrT="[Tekst]" custT="1"/>
      <dgm:spPr/>
      <dgm:t>
        <a:bodyPr/>
        <a:lstStyle/>
        <a:p>
          <a:r>
            <a:rPr lang="pl-PL" sz="2800" dirty="0" smtClean="0"/>
            <a:t>Marka </a:t>
          </a:r>
          <a:r>
            <a:rPr lang="pl-PL" sz="4800" dirty="0" smtClean="0"/>
            <a:t>Dolina Baryczy </a:t>
          </a:r>
          <a:endParaRPr lang="pl-PL" sz="4800" dirty="0"/>
        </a:p>
      </dgm:t>
    </dgm:pt>
    <dgm:pt modelId="{3A62E083-EED2-4382-9561-DF19A01B098B}" type="parTrans" cxnId="{928F2F86-759A-4174-9E40-4AED97DCE1FA}">
      <dgm:prSet/>
      <dgm:spPr/>
      <dgm:t>
        <a:bodyPr/>
        <a:lstStyle/>
        <a:p>
          <a:endParaRPr lang="pl-PL"/>
        </a:p>
      </dgm:t>
    </dgm:pt>
    <dgm:pt modelId="{BB1DBD8A-5E07-42A7-9BA6-9F21E96697EE}" type="sibTrans" cxnId="{928F2F86-759A-4174-9E40-4AED97DCE1FA}">
      <dgm:prSet/>
      <dgm:spPr/>
      <dgm:t>
        <a:bodyPr/>
        <a:lstStyle/>
        <a:p>
          <a:endParaRPr lang="pl-PL"/>
        </a:p>
      </dgm:t>
    </dgm:pt>
    <dgm:pt modelId="{3D754CD8-92EF-4B9E-A9F2-9DB040EE92E8}">
      <dgm:prSet phldrT="[Tekst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 smtClean="0"/>
            <a:t>Cel 2 </a:t>
          </a:r>
          <a:r>
            <a:rPr lang="pl-PL" sz="1800" b="1" dirty="0" smtClean="0"/>
            <a:t>Wzmocnienie rozpoznawalności i potencjału Doliny Baryczy</a:t>
          </a:r>
          <a:endParaRPr lang="pl-PL" sz="1800" b="1" dirty="0"/>
        </a:p>
      </dgm:t>
    </dgm:pt>
    <dgm:pt modelId="{9A0DBB46-BB4F-4824-A342-43600FE59F47}" type="parTrans" cxnId="{B6505AB3-F2B3-473C-B089-D79DE036A87A}">
      <dgm:prSet/>
      <dgm:spPr/>
      <dgm:t>
        <a:bodyPr/>
        <a:lstStyle/>
        <a:p>
          <a:endParaRPr lang="pl-PL"/>
        </a:p>
      </dgm:t>
    </dgm:pt>
    <dgm:pt modelId="{3EE9A2E4-0E57-4F53-8AD6-DDBCA2B02FFF}" type="sibTrans" cxnId="{B6505AB3-F2B3-473C-B089-D79DE036A87A}">
      <dgm:prSet/>
      <dgm:spPr/>
      <dgm:t>
        <a:bodyPr/>
        <a:lstStyle/>
        <a:p>
          <a:endParaRPr lang="pl-PL"/>
        </a:p>
      </dgm:t>
    </dgm:pt>
    <dgm:pt modelId="{A7769F3F-5D42-4E40-AA52-4A3B5E0D00FD}">
      <dgm:prSet phldrT="[Tekst]" custT="1"/>
      <dgm:spPr/>
      <dgm:t>
        <a:bodyPr/>
        <a:lstStyle/>
        <a:p>
          <a:endParaRPr lang="pl-PL" sz="2000" dirty="0">
            <a:solidFill>
              <a:srgbClr val="92D050"/>
            </a:solidFill>
          </a:endParaRPr>
        </a:p>
      </dgm:t>
    </dgm:pt>
    <dgm:pt modelId="{622C5E7A-27E5-40BB-94C7-F72A2D6CF139}" type="parTrans" cxnId="{2367D4FC-B0FB-460A-8163-0469AF732873}">
      <dgm:prSet/>
      <dgm:spPr/>
      <dgm:t>
        <a:bodyPr/>
        <a:lstStyle/>
        <a:p>
          <a:endParaRPr lang="pl-PL"/>
        </a:p>
      </dgm:t>
    </dgm:pt>
    <dgm:pt modelId="{D2F1119B-28EB-4CF9-8D68-6EC67600E9D4}" type="sibTrans" cxnId="{2367D4FC-B0FB-460A-8163-0469AF732873}">
      <dgm:prSet/>
      <dgm:spPr/>
      <dgm:t>
        <a:bodyPr/>
        <a:lstStyle/>
        <a:p>
          <a:endParaRPr lang="pl-PL"/>
        </a:p>
      </dgm:t>
    </dgm:pt>
    <dgm:pt modelId="{D5C3B4C4-3090-4AC6-8AF2-FC1463BC6FF2}">
      <dgm:prSet custT="1"/>
      <dgm:spPr/>
      <dgm:t>
        <a:bodyPr/>
        <a:lstStyle/>
        <a:p>
          <a:endParaRPr lang="pl-PL"/>
        </a:p>
      </dgm:t>
    </dgm:pt>
    <dgm:pt modelId="{C87E4F11-D100-4AFE-89B2-C56A15CD0F32}" type="parTrans" cxnId="{95E99DCA-E94B-4ED7-AC5C-DE8EBB4339BD}">
      <dgm:prSet/>
      <dgm:spPr/>
      <dgm:t>
        <a:bodyPr/>
        <a:lstStyle/>
        <a:p>
          <a:endParaRPr lang="pl-PL"/>
        </a:p>
      </dgm:t>
    </dgm:pt>
    <dgm:pt modelId="{F5B46E85-7F20-4802-8DFE-1DC12BF41E4B}" type="sibTrans" cxnId="{95E99DCA-E94B-4ED7-AC5C-DE8EBB4339BD}">
      <dgm:prSet/>
      <dgm:spPr/>
      <dgm:t>
        <a:bodyPr/>
        <a:lstStyle/>
        <a:p>
          <a:endParaRPr lang="pl-PL"/>
        </a:p>
      </dgm:t>
    </dgm:pt>
    <dgm:pt modelId="{8C524F92-D1F3-454C-8558-AC638FDF259C}">
      <dgm:prSet custT="1"/>
      <dgm:spPr/>
      <dgm:t>
        <a:bodyPr/>
        <a:lstStyle/>
        <a:p>
          <a:endParaRPr lang="pl-PL" sz="2400" dirty="0">
            <a:solidFill>
              <a:srgbClr val="FFC000"/>
            </a:solidFill>
          </a:endParaRPr>
        </a:p>
      </dgm:t>
    </dgm:pt>
    <dgm:pt modelId="{583CEEE5-BBE6-437D-8940-2EF112915DAC}" type="parTrans" cxnId="{53F7EC7B-2B15-4137-B488-58B65B14AF60}">
      <dgm:prSet/>
      <dgm:spPr/>
      <dgm:t>
        <a:bodyPr/>
        <a:lstStyle/>
        <a:p>
          <a:endParaRPr lang="pl-PL"/>
        </a:p>
      </dgm:t>
    </dgm:pt>
    <dgm:pt modelId="{56E900F8-DC53-47E0-B233-37DD4E230530}" type="sibTrans" cxnId="{53F7EC7B-2B15-4137-B488-58B65B14AF60}">
      <dgm:prSet/>
      <dgm:spPr/>
      <dgm:t>
        <a:bodyPr/>
        <a:lstStyle/>
        <a:p>
          <a:endParaRPr lang="pl-PL"/>
        </a:p>
      </dgm:t>
    </dgm:pt>
    <dgm:pt modelId="{1E507FDD-AA17-4CEC-A5D5-969C142E3FB8}">
      <dgm:prSet custT="1"/>
      <dgm:spPr/>
      <dgm:t>
        <a:bodyPr/>
        <a:lstStyle/>
        <a:p>
          <a:r>
            <a:rPr lang="pl-PL" sz="2000" b="1" dirty="0" smtClean="0"/>
            <a:t>Cel 1 Rozwój gospodarczy Doliny Baryczy</a:t>
          </a:r>
          <a:endParaRPr lang="pl-PL" sz="2000" b="1" dirty="0"/>
        </a:p>
      </dgm:t>
    </dgm:pt>
    <dgm:pt modelId="{71FAED21-9442-4EFA-9683-775D91B8A19B}" type="parTrans" cxnId="{F60A80A9-CADF-4B03-8E2F-C9B25184F919}">
      <dgm:prSet/>
      <dgm:spPr/>
      <dgm:t>
        <a:bodyPr/>
        <a:lstStyle/>
        <a:p>
          <a:endParaRPr lang="pl-PL"/>
        </a:p>
      </dgm:t>
    </dgm:pt>
    <dgm:pt modelId="{2DD7C2A7-33E7-4848-A9C7-A7A68A55FAD6}" type="sibTrans" cxnId="{F60A80A9-CADF-4B03-8E2F-C9B25184F919}">
      <dgm:prSet/>
      <dgm:spPr/>
      <dgm:t>
        <a:bodyPr/>
        <a:lstStyle/>
        <a:p>
          <a:endParaRPr lang="pl-PL"/>
        </a:p>
      </dgm:t>
    </dgm:pt>
    <dgm:pt modelId="{245C560B-6C2E-4C2F-9660-658BC99AF35E}">
      <dgm:prSet custT="1"/>
      <dgm:spPr/>
      <dgm:t>
        <a:bodyPr/>
        <a:lstStyle/>
        <a:p>
          <a:endParaRPr lang="pl-PL" sz="2400" dirty="0">
            <a:solidFill>
              <a:srgbClr val="FFC000"/>
            </a:solidFill>
          </a:endParaRPr>
        </a:p>
      </dgm:t>
    </dgm:pt>
    <dgm:pt modelId="{97A11E73-0264-4717-8F62-73BF0E9CEC4D}" type="parTrans" cxnId="{EA6D2B66-F430-4A0D-A3BB-EA7E0264CBB2}">
      <dgm:prSet/>
      <dgm:spPr/>
      <dgm:t>
        <a:bodyPr/>
        <a:lstStyle/>
        <a:p>
          <a:endParaRPr lang="pl-PL"/>
        </a:p>
      </dgm:t>
    </dgm:pt>
    <dgm:pt modelId="{954B88CC-CECC-4B2F-8C2B-DE132E43A840}" type="sibTrans" cxnId="{EA6D2B66-F430-4A0D-A3BB-EA7E0264CBB2}">
      <dgm:prSet/>
      <dgm:spPr/>
      <dgm:t>
        <a:bodyPr/>
        <a:lstStyle/>
        <a:p>
          <a:endParaRPr lang="pl-PL"/>
        </a:p>
      </dgm:t>
    </dgm:pt>
    <dgm:pt modelId="{C9CBD862-4484-4F9A-9E7F-5D8E154CF32C}" type="pres">
      <dgm:prSet presAssocID="{822AAFB8-2577-40AE-B77A-C384F4F101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7E5980-2D61-4671-8EB8-C465D2BEA197}" type="pres">
      <dgm:prSet presAssocID="{C73CC414-D6ED-4B58-9481-F2A2C69C7046}" presName="gear1" presStyleLbl="node1" presStyleIdx="0" presStyleCnt="3" custScaleY="94950" custLinFactNeighborX="2084" custLinFactNeighborY="-788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20D646-19CC-41F1-AD21-D226205AF954}" type="pres">
      <dgm:prSet presAssocID="{C73CC414-D6ED-4B58-9481-F2A2C69C7046}" presName="gear1srcNode" presStyleLbl="node1" presStyleIdx="0" presStyleCnt="3"/>
      <dgm:spPr/>
      <dgm:t>
        <a:bodyPr/>
        <a:lstStyle/>
        <a:p>
          <a:endParaRPr lang="pl-PL"/>
        </a:p>
      </dgm:t>
    </dgm:pt>
    <dgm:pt modelId="{3F7224D3-CE0D-403B-B6E8-557470E94428}" type="pres">
      <dgm:prSet presAssocID="{C73CC414-D6ED-4B58-9481-F2A2C69C7046}" presName="gear1dstNode" presStyleLbl="node1" presStyleIdx="0" presStyleCnt="3"/>
      <dgm:spPr/>
      <dgm:t>
        <a:bodyPr/>
        <a:lstStyle/>
        <a:p>
          <a:endParaRPr lang="pl-PL"/>
        </a:p>
      </dgm:t>
    </dgm:pt>
    <dgm:pt modelId="{5655520B-9DC8-4F15-BDBF-563AC26069E9}" type="pres">
      <dgm:prSet presAssocID="{3D754CD8-92EF-4B9E-A9F2-9DB040EE92E8}" presName="gear2" presStyleLbl="node1" presStyleIdx="1" presStyleCnt="3" custScaleX="108471" custScaleY="99687" custLinFactNeighborX="-7522" custLinFactNeighborY="647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BE87F-1EC1-46FF-AC9D-521379787961}" type="pres">
      <dgm:prSet presAssocID="{3D754CD8-92EF-4B9E-A9F2-9DB040EE92E8}" presName="gear2srcNode" presStyleLbl="node1" presStyleIdx="1" presStyleCnt="3"/>
      <dgm:spPr/>
      <dgm:t>
        <a:bodyPr/>
        <a:lstStyle/>
        <a:p>
          <a:endParaRPr lang="pl-PL"/>
        </a:p>
      </dgm:t>
    </dgm:pt>
    <dgm:pt modelId="{24A68125-4693-4216-AA9D-70EC79188A5C}" type="pres">
      <dgm:prSet presAssocID="{3D754CD8-92EF-4B9E-A9F2-9DB040EE92E8}" presName="gear2dstNode" presStyleLbl="node1" presStyleIdx="1" presStyleCnt="3"/>
      <dgm:spPr/>
      <dgm:t>
        <a:bodyPr/>
        <a:lstStyle/>
        <a:p>
          <a:endParaRPr lang="pl-PL"/>
        </a:p>
      </dgm:t>
    </dgm:pt>
    <dgm:pt modelId="{33D57C12-4036-4B14-95DA-ABAC0DC0D13D}" type="pres">
      <dgm:prSet presAssocID="{1E507FDD-AA17-4CEC-A5D5-969C142E3FB8}" presName="gear3" presStyleLbl="node1" presStyleIdx="2" presStyleCnt="3"/>
      <dgm:spPr/>
      <dgm:t>
        <a:bodyPr/>
        <a:lstStyle/>
        <a:p>
          <a:endParaRPr lang="pl-PL"/>
        </a:p>
      </dgm:t>
    </dgm:pt>
    <dgm:pt modelId="{5D28F2F1-4019-480B-AF72-D4DBA8CEE7E5}" type="pres">
      <dgm:prSet presAssocID="{1E507FDD-AA17-4CEC-A5D5-969C142E3F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C93A2B-491D-439C-A3DD-B65525E900F5}" type="pres">
      <dgm:prSet presAssocID="{1E507FDD-AA17-4CEC-A5D5-969C142E3FB8}" presName="gear3srcNode" presStyleLbl="node1" presStyleIdx="2" presStyleCnt="3"/>
      <dgm:spPr/>
      <dgm:t>
        <a:bodyPr/>
        <a:lstStyle/>
        <a:p>
          <a:endParaRPr lang="pl-PL"/>
        </a:p>
      </dgm:t>
    </dgm:pt>
    <dgm:pt modelId="{5F2EC811-AE68-455B-86BF-D2AB8649361F}" type="pres">
      <dgm:prSet presAssocID="{1E507FDD-AA17-4CEC-A5D5-969C142E3FB8}" presName="gear3dstNode" presStyleLbl="node1" presStyleIdx="2" presStyleCnt="3"/>
      <dgm:spPr/>
      <dgm:t>
        <a:bodyPr/>
        <a:lstStyle/>
        <a:p>
          <a:endParaRPr lang="pl-PL"/>
        </a:p>
      </dgm:t>
    </dgm:pt>
    <dgm:pt modelId="{374E09C8-2998-4872-A9B2-D694C1BB4493}" type="pres">
      <dgm:prSet presAssocID="{BB1DBD8A-5E07-42A7-9BA6-9F21E96697EE}" presName="connector1" presStyleLbl="sibTrans2D1" presStyleIdx="0" presStyleCnt="3" custLinFactNeighborX="70" custLinFactNeighborY="-3172"/>
      <dgm:spPr/>
      <dgm:t>
        <a:bodyPr/>
        <a:lstStyle/>
        <a:p>
          <a:endParaRPr lang="pl-PL"/>
        </a:p>
      </dgm:t>
    </dgm:pt>
    <dgm:pt modelId="{E26F23EE-A9CE-4BAC-A6DA-9E1B9D0B9436}" type="pres">
      <dgm:prSet presAssocID="{3EE9A2E4-0E57-4F53-8AD6-DDBCA2B02FFF}" presName="connector2" presStyleLbl="sibTrans2D1" presStyleIdx="1" presStyleCnt="3" custLinFactNeighborX="-10598" custLinFactNeighborY="11425"/>
      <dgm:spPr/>
      <dgm:t>
        <a:bodyPr/>
        <a:lstStyle/>
        <a:p>
          <a:endParaRPr lang="pl-PL"/>
        </a:p>
      </dgm:t>
    </dgm:pt>
    <dgm:pt modelId="{50035C82-D302-47ED-B8F9-7CA58B365ACE}" type="pres">
      <dgm:prSet presAssocID="{2DD7C2A7-33E7-4848-A9C7-A7A68A55FAD6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B6505AB3-F2B3-473C-B089-D79DE036A87A}" srcId="{822AAFB8-2577-40AE-B77A-C384F4F10101}" destId="{3D754CD8-92EF-4B9E-A9F2-9DB040EE92E8}" srcOrd="1" destOrd="0" parTransId="{9A0DBB46-BB4F-4824-A342-43600FE59F47}" sibTransId="{3EE9A2E4-0E57-4F53-8AD6-DDBCA2B02FFF}"/>
    <dgm:cxn modelId="{F83152E2-B9CC-4369-9ADD-4E06F1B15055}" type="presOf" srcId="{3D754CD8-92EF-4B9E-A9F2-9DB040EE92E8}" destId="{748BE87F-1EC1-46FF-AC9D-521379787961}" srcOrd="1" destOrd="0" presId="urn:microsoft.com/office/officeart/2005/8/layout/gear1"/>
    <dgm:cxn modelId="{F60A80A9-CADF-4B03-8E2F-C9B25184F919}" srcId="{822AAFB8-2577-40AE-B77A-C384F4F10101}" destId="{1E507FDD-AA17-4CEC-A5D5-969C142E3FB8}" srcOrd="2" destOrd="0" parTransId="{71FAED21-9442-4EFA-9683-775D91B8A19B}" sibTransId="{2DD7C2A7-33E7-4848-A9C7-A7A68A55FAD6}"/>
    <dgm:cxn modelId="{53F7EC7B-2B15-4137-B488-58B65B14AF60}" srcId="{822AAFB8-2577-40AE-B77A-C384F4F10101}" destId="{8C524F92-D1F3-454C-8558-AC638FDF259C}" srcOrd="5" destOrd="0" parTransId="{583CEEE5-BBE6-437D-8940-2EF112915DAC}" sibTransId="{56E900F8-DC53-47E0-B233-37DD4E230530}"/>
    <dgm:cxn modelId="{DB2C5061-9AAE-41DD-B334-39BBC7BE7750}" type="presOf" srcId="{C73CC414-D6ED-4B58-9481-F2A2C69C7046}" destId="{3F7224D3-CE0D-403B-B6E8-557470E94428}" srcOrd="2" destOrd="0" presId="urn:microsoft.com/office/officeart/2005/8/layout/gear1"/>
    <dgm:cxn modelId="{F1EB321C-EB44-4F55-8BC7-6958C6D2B1CE}" type="presOf" srcId="{3D754CD8-92EF-4B9E-A9F2-9DB040EE92E8}" destId="{5655520B-9DC8-4F15-BDBF-563AC26069E9}" srcOrd="0" destOrd="0" presId="urn:microsoft.com/office/officeart/2005/8/layout/gear1"/>
    <dgm:cxn modelId="{382DC5AE-B820-42DA-AE0A-0D6C74DCCA94}" type="presOf" srcId="{822AAFB8-2577-40AE-B77A-C384F4F10101}" destId="{C9CBD862-4484-4F9A-9E7F-5D8E154CF32C}" srcOrd="0" destOrd="0" presId="urn:microsoft.com/office/officeart/2005/8/layout/gear1"/>
    <dgm:cxn modelId="{E01DC521-4C08-46AE-B350-F6D315D3FE9E}" type="presOf" srcId="{1E507FDD-AA17-4CEC-A5D5-969C142E3FB8}" destId="{5D28F2F1-4019-480B-AF72-D4DBA8CEE7E5}" srcOrd="1" destOrd="0" presId="urn:microsoft.com/office/officeart/2005/8/layout/gear1"/>
    <dgm:cxn modelId="{89ED7FE0-4873-4985-A633-AB6AD2E089CD}" type="presOf" srcId="{BB1DBD8A-5E07-42A7-9BA6-9F21E96697EE}" destId="{374E09C8-2998-4872-A9B2-D694C1BB4493}" srcOrd="0" destOrd="0" presId="urn:microsoft.com/office/officeart/2005/8/layout/gear1"/>
    <dgm:cxn modelId="{D8168D63-EF45-47E6-97BE-5E0DEBE64B40}" type="presOf" srcId="{1E507FDD-AA17-4CEC-A5D5-969C142E3FB8}" destId="{DAC93A2B-491D-439C-A3DD-B65525E900F5}" srcOrd="2" destOrd="0" presId="urn:microsoft.com/office/officeart/2005/8/layout/gear1"/>
    <dgm:cxn modelId="{4B50E594-7223-49F3-B846-149D499472B2}" type="presOf" srcId="{3D754CD8-92EF-4B9E-A9F2-9DB040EE92E8}" destId="{24A68125-4693-4216-AA9D-70EC79188A5C}" srcOrd="2" destOrd="0" presId="urn:microsoft.com/office/officeart/2005/8/layout/gear1"/>
    <dgm:cxn modelId="{EA6D2B66-F430-4A0D-A3BB-EA7E0264CBB2}" srcId="{822AAFB8-2577-40AE-B77A-C384F4F10101}" destId="{245C560B-6C2E-4C2F-9660-658BC99AF35E}" srcOrd="3" destOrd="0" parTransId="{97A11E73-0264-4717-8F62-73BF0E9CEC4D}" sibTransId="{954B88CC-CECC-4B2F-8C2B-DE132E43A840}"/>
    <dgm:cxn modelId="{1C01E11D-33E4-4A73-A58B-B63984D73395}" type="presOf" srcId="{3EE9A2E4-0E57-4F53-8AD6-DDBCA2B02FFF}" destId="{E26F23EE-A9CE-4BAC-A6DA-9E1B9D0B9436}" srcOrd="0" destOrd="0" presId="urn:microsoft.com/office/officeart/2005/8/layout/gear1"/>
    <dgm:cxn modelId="{1CA46DFB-A8D8-419B-9C93-143F3754C112}" type="presOf" srcId="{C73CC414-D6ED-4B58-9481-F2A2C69C7046}" destId="{EF20D646-19CC-41F1-AD21-D226205AF954}" srcOrd="1" destOrd="0" presId="urn:microsoft.com/office/officeart/2005/8/layout/gear1"/>
    <dgm:cxn modelId="{2367D4FC-B0FB-460A-8163-0469AF732873}" srcId="{822AAFB8-2577-40AE-B77A-C384F4F10101}" destId="{A7769F3F-5D42-4E40-AA52-4A3B5E0D00FD}" srcOrd="6" destOrd="0" parTransId="{622C5E7A-27E5-40BB-94C7-F72A2D6CF139}" sibTransId="{D2F1119B-28EB-4CF9-8D68-6EC67600E9D4}"/>
    <dgm:cxn modelId="{95E99DCA-E94B-4ED7-AC5C-DE8EBB4339BD}" srcId="{822AAFB8-2577-40AE-B77A-C384F4F10101}" destId="{D5C3B4C4-3090-4AC6-8AF2-FC1463BC6FF2}" srcOrd="4" destOrd="0" parTransId="{C87E4F11-D100-4AFE-89B2-C56A15CD0F32}" sibTransId="{F5B46E85-7F20-4802-8DFE-1DC12BF41E4B}"/>
    <dgm:cxn modelId="{893E6F7A-F37E-41E9-9211-13F1E743CEEF}" type="presOf" srcId="{C73CC414-D6ED-4B58-9481-F2A2C69C7046}" destId="{C97E5980-2D61-4671-8EB8-C465D2BEA197}" srcOrd="0" destOrd="0" presId="urn:microsoft.com/office/officeart/2005/8/layout/gear1"/>
    <dgm:cxn modelId="{F6E72ABD-07A9-43CB-B4C6-B13FB870BC83}" type="presOf" srcId="{1E507FDD-AA17-4CEC-A5D5-969C142E3FB8}" destId="{33D57C12-4036-4B14-95DA-ABAC0DC0D13D}" srcOrd="0" destOrd="0" presId="urn:microsoft.com/office/officeart/2005/8/layout/gear1"/>
    <dgm:cxn modelId="{247B7E17-DEB5-426A-BAAB-7CB42717981A}" type="presOf" srcId="{2DD7C2A7-33E7-4848-A9C7-A7A68A55FAD6}" destId="{50035C82-D302-47ED-B8F9-7CA58B365ACE}" srcOrd="0" destOrd="0" presId="urn:microsoft.com/office/officeart/2005/8/layout/gear1"/>
    <dgm:cxn modelId="{08A25380-560C-485A-BC58-D8E38D7BC5E8}" type="presOf" srcId="{1E507FDD-AA17-4CEC-A5D5-969C142E3FB8}" destId="{5F2EC811-AE68-455B-86BF-D2AB8649361F}" srcOrd="3" destOrd="0" presId="urn:microsoft.com/office/officeart/2005/8/layout/gear1"/>
    <dgm:cxn modelId="{928F2F86-759A-4174-9E40-4AED97DCE1FA}" srcId="{822AAFB8-2577-40AE-B77A-C384F4F10101}" destId="{C73CC414-D6ED-4B58-9481-F2A2C69C7046}" srcOrd="0" destOrd="0" parTransId="{3A62E083-EED2-4382-9561-DF19A01B098B}" sibTransId="{BB1DBD8A-5E07-42A7-9BA6-9F21E96697EE}"/>
    <dgm:cxn modelId="{F7A9BF2D-214F-47F4-9C00-ACB1B8CCA983}" type="presParOf" srcId="{C9CBD862-4484-4F9A-9E7F-5D8E154CF32C}" destId="{C97E5980-2D61-4671-8EB8-C465D2BEA197}" srcOrd="0" destOrd="0" presId="urn:microsoft.com/office/officeart/2005/8/layout/gear1"/>
    <dgm:cxn modelId="{DD226264-6102-4B03-B508-3D173FF36358}" type="presParOf" srcId="{C9CBD862-4484-4F9A-9E7F-5D8E154CF32C}" destId="{EF20D646-19CC-41F1-AD21-D226205AF954}" srcOrd="1" destOrd="0" presId="urn:microsoft.com/office/officeart/2005/8/layout/gear1"/>
    <dgm:cxn modelId="{C36E2E8C-A424-4F1F-9BE7-94A3A7DD7359}" type="presParOf" srcId="{C9CBD862-4484-4F9A-9E7F-5D8E154CF32C}" destId="{3F7224D3-CE0D-403B-B6E8-557470E94428}" srcOrd="2" destOrd="0" presId="urn:microsoft.com/office/officeart/2005/8/layout/gear1"/>
    <dgm:cxn modelId="{591C89E2-A3AC-4B32-B12A-91208BC26E21}" type="presParOf" srcId="{C9CBD862-4484-4F9A-9E7F-5D8E154CF32C}" destId="{5655520B-9DC8-4F15-BDBF-563AC26069E9}" srcOrd="3" destOrd="0" presId="urn:microsoft.com/office/officeart/2005/8/layout/gear1"/>
    <dgm:cxn modelId="{DCDD6AAB-9D62-42D5-BD01-A4AD2B375237}" type="presParOf" srcId="{C9CBD862-4484-4F9A-9E7F-5D8E154CF32C}" destId="{748BE87F-1EC1-46FF-AC9D-521379787961}" srcOrd="4" destOrd="0" presId="urn:microsoft.com/office/officeart/2005/8/layout/gear1"/>
    <dgm:cxn modelId="{38DEA262-946F-4BA5-9006-C634EC7151DC}" type="presParOf" srcId="{C9CBD862-4484-4F9A-9E7F-5D8E154CF32C}" destId="{24A68125-4693-4216-AA9D-70EC79188A5C}" srcOrd="5" destOrd="0" presId="urn:microsoft.com/office/officeart/2005/8/layout/gear1"/>
    <dgm:cxn modelId="{EBC76B41-9A5C-4C2B-AA5A-6DE264EA67E0}" type="presParOf" srcId="{C9CBD862-4484-4F9A-9E7F-5D8E154CF32C}" destId="{33D57C12-4036-4B14-95DA-ABAC0DC0D13D}" srcOrd="6" destOrd="0" presId="urn:microsoft.com/office/officeart/2005/8/layout/gear1"/>
    <dgm:cxn modelId="{E9BD6357-9005-4C29-AF0F-AABF87FD7272}" type="presParOf" srcId="{C9CBD862-4484-4F9A-9E7F-5D8E154CF32C}" destId="{5D28F2F1-4019-480B-AF72-D4DBA8CEE7E5}" srcOrd="7" destOrd="0" presId="urn:microsoft.com/office/officeart/2005/8/layout/gear1"/>
    <dgm:cxn modelId="{659B1828-EFE2-4FA0-8E9B-507BE4432F1A}" type="presParOf" srcId="{C9CBD862-4484-4F9A-9E7F-5D8E154CF32C}" destId="{DAC93A2B-491D-439C-A3DD-B65525E900F5}" srcOrd="8" destOrd="0" presId="urn:microsoft.com/office/officeart/2005/8/layout/gear1"/>
    <dgm:cxn modelId="{8099D104-A4A7-4EF6-88E4-8759F86E29A2}" type="presParOf" srcId="{C9CBD862-4484-4F9A-9E7F-5D8E154CF32C}" destId="{5F2EC811-AE68-455B-86BF-D2AB8649361F}" srcOrd="9" destOrd="0" presId="urn:microsoft.com/office/officeart/2005/8/layout/gear1"/>
    <dgm:cxn modelId="{6E532844-98DC-4C81-9D48-B66E997E29AA}" type="presParOf" srcId="{C9CBD862-4484-4F9A-9E7F-5D8E154CF32C}" destId="{374E09C8-2998-4872-A9B2-D694C1BB4493}" srcOrd="10" destOrd="0" presId="urn:microsoft.com/office/officeart/2005/8/layout/gear1"/>
    <dgm:cxn modelId="{374E0162-B03B-4782-A68C-4CE7DA6933A2}" type="presParOf" srcId="{C9CBD862-4484-4F9A-9E7F-5D8E154CF32C}" destId="{E26F23EE-A9CE-4BAC-A6DA-9E1B9D0B9436}" srcOrd="11" destOrd="0" presId="urn:microsoft.com/office/officeart/2005/8/layout/gear1"/>
    <dgm:cxn modelId="{EC52AD81-9E60-43C4-9483-54C02DC56BA6}" type="presParOf" srcId="{C9CBD862-4484-4F9A-9E7F-5D8E154CF32C}" destId="{50035C82-D302-47ED-B8F9-7CA58B365A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E5980-2D61-4671-8EB8-C465D2BEA197}">
      <dsp:nvSpPr>
        <dsp:cNvPr id="0" name=""/>
        <dsp:cNvSpPr/>
      </dsp:nvSpPr>
      <dsp:spPr>
        <a:xfrm>
          <a:off x="5624376" y="3108861"/>
          <a:ext cx="4000044" cy="3798042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Marka </a:t>
          </a:r>
          <a:r>
            <a:rPr lang="pl-PL" sz="4800" kern="1200" dirty="0" smtClean="0"/>
            <a:t>Dolina Baryczy </a:t>
          </a:r>
          <a:endParaRPr lang="pl-PL" sz="4800" kern="1200" dirty="0"/>
        </a:p>
      </dsp:txBody>
      <dsp:txXfrm>
        <a:off x="6413465" y="3998534"/>
        <a:ext cx="2421866" cy="1952272"/>
      </dsp:txXfrm>
    </dsp:sp>
    <dsp:sp modelId="{5655520B-9DC8-4F15-BDBF-563AC26069E9}">
      <dsp:nvSpPr>
        <dsp:cNvPr id="0" name=""/>
        <dsp:cNvSpPr/>
      </dsp:nvSpPr>
      <dsp:spPr>
        <a:xfrm>
          <a:off x="2871676" y="2570775"/>
          <a:ext cx="3155555" cy="2900017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 smtClean="0"/>
            <a:t>Cel 2 </a:t>
          </a:r>
          <a:r>
            <a:rPr lang="pl-PL" sz="1800" b="1" kern="1200" dirty="0" smtClean="0"/>
            <a:t>Wzmocnienie rozpoznawalności i potencjału Doliny Baryczy</a:t>
          </a:r>
          <a:endParaRPr lang="pl-PL" sz="1800" b="1" kern="1200" dirty="0"/>
        </a:p>
      </dsp:txBody>
      <dsp:txXfrm>
        <a:off x="3638909" y="3305276"/>
        <a:ext cx="1621089" cy="1431015"/>
      </dsp:txXfrm>
    </dsp:sp>
    <dsp:sp modelId="{33D57C12-4036-4B14-95DA-ABAC0DC0D13D}">
      <dsp:nvSpPr>
        <dsp:cNvPr id="0" name=""/>
        <dsp:cNvSpPr/>
      </dsp:nvSpPr>
      <dsp:spPr>
        <a:xfrm rot="20700000">
          <a:off x="4843122" y="370800"/>
          <a:ext cx="2850346" cy="2850346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Cel 1 Rozwój gospodarczy Doliny Baryczy</a:t>
          </a:r>
          <a:endParaRPr lang="pl-PL" sz="2000" b="1" kern="1200" dirty="0"/>
        </a:p>
      </dsp:txBody>
      <dsp:txXfrm rot="-20700000">
        <a:off x="5468287" y="995965"/>
        <a:ext cx="1600017" cy="1600017"/>
      </dsp:txXfrm>
    </dsp:sp>
    <dsp:sp modelId="{374E09C8-2998-4872-A9B2-D694C1BB4493}">
      <dsp:nvSpPr>
        <dsp:cNvPr id="0" name=""/>
        <dsp:cNvSpPr/>
      </dsp:nvSpPr>
      <dsp:spPr>
        <a:xfrm>
          <a:off x="5272033" y="2537134"/>
          <a:ext cx="5120056" cy="5120056"/>
        </a:xfrm>
        <a:prstGeom prst="circularArrow">
          <a:avLst>
            <a:gd name="adj1" fmla="val 4687"/>
            <a:gd name="adj2" fmla="val 299029"/>
            <a:gd name="adj3" fmla="val 2560587"/>
            <a:gd name="adj4" fmla="val 15768700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23EE-A9CE-4BAC-A6DA-9E1B9D0B9436}">
      <dsp:nvSpPr>
        <dsp:cNvPr id="0" name=""/>
        <dsp:cNvSpPr/>
      </dsp:nvSpPr>
      <dsp:spPr>
        <a:xfrm>
          <a:off x="2304266" y="2145923"/>
          <a:ext cx="3720041" cy="37200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35C82-D302-47ED-B8F9-7CA58B365ACE}">
      <dsp:nvSpPr>
        <dsp:cNvPr id="0" name=""/>
        <dsp:cNvSpPr/>
      </dsp:nvSpPr>
      <dsp:spPr>
        <a:xfrm>
          <a:off x="4183807" y="-266743"/>
          <a:ext cx="4010953" cy="40109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8AAC-C30A-42E0-BB87-B9A6A08C7F38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7DE3-9F5E-4997-A713-05D6F0EE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7645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948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0703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5787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65885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5773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5173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3380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2238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92060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9457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1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61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66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14" y="164211"/>
            <a:ext cx="4234180" cy="432434"/>
          </a:xfrm>
          <a:custGeom>
            <a:avLst/>
            <a:gdLst/>
            <a:ahLst/>
            <a:cxnLst/>
            <a:rect l="l" t="t" r="r" b="b"/>
            <a:pathLst>
              <a:path w="4234180" h="432434">
                <a:moveTo>
                  <a:pt x="0" y="432054"/>
                </a:moveTo>
                <a:lnTo>
                  <a:pt x="4234053" y="432054"/>
                </a:lnTo>
                <a:lnTo>
                  <a:pt x="4234053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13630" y="164211"/>
            <a:ext cx="3830954" cy="432434"/>
          </a:xfrm>
          <a:custGeom>
            <a:avLst/>
            <a:gdLst/>
            <a:ahLst/>
            <a:cxnLst/>
            <a:rect l="l" t="t" r="r" b="b"/>
            <a:pathLst>
              <a:path w="3830954" h="432434">
                <a:moveTo>
                  <a:pt x="0" y="432054"/>
                </a:moveTo>
                <a:lnTo>
                  <a:pt x="3830828" y="432054"/>
                </a:lnTo>
                <a:lnTo>
                  <a:pt x="3830828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14" y="59626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59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13630" y="59626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59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514" y="96202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59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630" y="96202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59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514" y="132778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80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13630" y="132778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80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9514" y="1967864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80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413630" y="1967864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80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9514" y="260794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60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413630" y="260794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60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9514" y="2973704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413630" y="2973704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9514" y="3613784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60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13630" y="3613784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60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9514" y="397954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413630" y="397954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79514" y="461962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80"/>
                </a:moveTo>
                <a:lnTo>
                  <a:pt x="4234053" y="640080"/>
                </a:lnTo>
                <a:lnTo>
                  <a:pt x="423405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413630" y="461962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80"/>
                </a:moveTo>
                <a:lnTo>
                  <a:pt x="3830828" y="640080"/>
                </a:lnTo>
                <a:lnTo>
                  <a:pt x="383082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79514" y="5259666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80"/>
                </a:moveTo>
                <a:lnTo>
                  <a:pt x="4234053" y="640080"/>
                </a:lnTo>
                <a:lnTo>
                  <a:pt x="423405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413630" y="5259666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80"/>
                </a:moveTo>
                <a:lnTo>
                  <a:pt x="3830828" y="640080"/>
                </a:lnTo>
                <a:lnTo>
                  <a:pt x="383082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79514" y="5899746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13630" y="5899746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13630" y="157861"/>
            <a:ext cx="0" cy="6388735"/>
          </a:xfrm>
          <a:custGeom>
            <a:avLst/>
            <a:gdLst/>
            <a:ahLst/>
            <a:cxnLst/>
            <a:rect l="l" t="t" r="r" b="b"/>
            <a:pathLst>
              <a:path h="6388734">
                <a:moveTo>
                  <a:pt x="0" y="0"/>
                </a:moveTo>
                <a:lnTo>
                  <a:pt x="0" y="63883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3164" y="59626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13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73164" y="96202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73164" y="132778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73164" y="196786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73164" y="260794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73164" y="2973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73164" y="361378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73164" y="397954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73164" y="461962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73164" y="5259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73164" y="5899746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79514" y="157861"/>
            <a:ext cx="0" cy="6388735"/>
          </a:xfrm>
          <a:custGeom>
            <a:avLst/>
            <a:gdLst/>
            <a:ahLst/>
            <a:cxnLst/>
            <a:rect l="l" t="t" r="r" b="b"/>
            <a:pathLst>
              <a:path h="6388734">
                <a:moveTo>
                  <a:pt x="0" y="0"/>
                </a:moveTo>
                <a:lnTo>
                  <a:pt x="0" y="63883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244458" y="15786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6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244458" y="873252"/>
            <a:ext cx="0" cy="5673090"/>
          </a:xfrm>
          <a:custGeom>
            <a:avLst/>
            <a:gdLst/>
            <a:ahLst/>
            <a:cxnLst/>
            <a:rect l="l" t="t" r="r" b="b"/>
            <a:pathLst>
              <a:path h="5673090">
                <a:moveTo>
                  <a:pt x="0" y="0"/>
                </a:moveTo>
                <a:lnTo>
                  <a:pt x="0" y="5672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73164" y="164211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73164" y="6539827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90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C431B0-B056-450C-883B-DED75848C872}" type="datetimeFigureOut">
              <a:rPr lang="en-US"/>
              <a:pPr>
                <a:defRPr/>
              </a:pPr>
              <a:t>6/24/2021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8353F9-C8FC-485F-86F2-FC71472FD5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5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58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5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1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7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37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7767-AC8B-4484-83B7-B53F4DDE773A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3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barycz.pl/zasady-konkurencyjnosci-w-porim-699" TargetMode="Externa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rtnertwo@nasza.barycz.p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y.barycz.pl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ogloszenie-o-naborze-wnioskow-o-dofinansowanie-nr-132021porim-wsparcie-dzialan-srodowiskowych-w-gospodarstwach-rybackich-lancucha-dostaw-produktow-rybactwa-oraz-przedsiebiorczosci-na-obszarze-doliny-baryczy-121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kty.barycz.p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rojekty.barycz.pl/zanim-zlozysz-wniosek-czyli-kilka-wskazowek-technicznych-79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projekty.barycz.pl/zanim-zlozysz-wniosek-czyli-kilka-wskazowek-technicznych-79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rojekty.barycz.pl/zanim-zlozysz-wniosek-czyli-kilka-wskazowek-technicznych-7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projekty.barycz.pl/zanim-zlozysz-wniosek-czyli-kilka-wskazowek-technicznych-79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projekty.barycz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gm.gov.pl/bez-kategorii/priorytet-4-zwiekszenie-zatrudnienia-i-spojnosci-terytorialnej-w-zakresie-dzialania-realizacja-lokalnych-strategii-rozwoju-kierowanych-przez-spolecznosc/" TargetMode="Externa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barycz.pl/lokalne-kryteria-wyboru-dla-konkursow-586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lokalne-kryteria-wyboru-dla-konkursow-86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barycz.pl/zakonczone-nabory-278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poleca.barycz.pl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mgm.gov.pl/rybolowstwo/po-ryby-morze-2014-2020/interpretacje/priorytet-4-interpretacje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imr.gov.pl/pomoc-unijna/po-rybactwo-i-morze-2014-2020/dodatkowe-informacje-i-dokumenty/konkurencyjny-tryb-wyboru-wykonawcow/doprecyzowanie-zasad-konkurencyjnego-wyboru-wykonawcow-w-ramach-programu-operacyjnego-rybactwo-i-morze.html" TargetMode="External"/><Relationship Id="rId5" Type="http://schemas.openxmlformats.org/officeDocument/2006/relationships/hyperlink" Target="zobacz%20wzory%20dokument&#243;w,%20https:/www.gov.pl/web/rolnictwo/dzialanie-42-realizacja-lokalnych-strategii-rozwoju-kierowanych-przez-spolecznosc-z-wylaczeniem-projektow-grantowych" TargetMode="External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uokik.gov.pl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mr.gov.pl/pomoc-unijna/po-rybactwo-i-morze-2014-2020/dodatkowe-informacje-i-dokumenty/konkurencyjny-tryb-wyboru-wykonawcow/doprecyzowanie-zasad-konkurencyjnego-wyboru-wykonawcow-w-ramach-programu-operacyjnego-rybactwo-i-morze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kik.gov.pl/" TargetMode="Externa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 txBox="1">
            <a:spLocks noChangeArrowheads="1"/>
          </p:cNvSpPr>
          <p:nvPr/>
        </p:nvSpPr>
        <p:spPr bwMode="auto">
          <a:xfrm>
            <a:off x="1333500" y="438150"/>
            <a:ext cx="64722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3200">
                <a:latin typeface="Calibri" pitchFamily="34" charset="0"/>
              </a:rPr>
              <a:t>Wdrażanie Strategii Rozwoju Lokalnego Kierowanego przez Społeczność (LSR) dla Doliny Baryczy na lata 2016 – 2022</a:t>
            </a: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838200" y="3733800"/>
            <a:ext cx="6496050" cy="158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382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3000" dirty="0">
                <a:latin typeface="Calibri" pitchFamily="34" charset="0"/>
              </a:rPr>
              <a:t>Realizacja Planu Komunikacji </a:t>
            </a:r>
            <a:r>
              <a:rPr lang="pl-PL" altLang="pl-PL" sz="2400" dirty="0" smtClean="0">
                <a:latin typeface="Calibri" pitchFamily="34" charset="0"/>
              </a:rPr>
              <a:t>Szkolenie dot. Wypełniania biznesplanu i wniosku o dofinansowanie</a:t>
            </a:r>
            <a:endParaRPr lang="pl-PL" altLang="pl-PL" sz="2400" dirty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363"/>
              </a:spcBef>
            </a:pPr>
            <a:r>
              <a:rPr lang="pl-PL" altLang="pl-PL" sz="2400" dirty="0">
                <a:latin typeface="Calibri" pitchFamily="34" charset="0"/>
              </a:rPr>
              <a:t>Milicz, </a:t>
            </a:r>
            <a:r>
              <a:rPr lang="pl-PL" altLang="pl-PL" sz="2400" dirty="0" smtClean="0">
                <a:latin typeface="Calibri" pitchFamily="34" charset="0"/>
              </a:rPr>
              <a:t>24.06.2021 r</a:t>
            </a:r>
            <a:r>
              <a:rPr lang="pl-PL" altLang="pl-PL" sz="2400" dirty="0">
                <a:latin typeface="Calibri" pitchFamily="34" charset="0"/>
              </a:rPr>
              <a:t>.</a:t>
            </a: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287338" y="1989138"/>
            <a:ext cx="8850312" cy="160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555625" y="6118225"/>
            <a:ext cx="8313738" cy="693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6019800" y="6118225"/>
            <a:ext cx="312420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6118225"/>
            <a:ext cx="2590800" cy="5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>
                <a:cs typeface="Times New Roman" pitchFamily="18" charset="0"/>
              </a:rPr>
              <a:t>Preferowany zakres obejmuje:</a:t>
            </a:r>
            <a:r>
              <a:rPr lang="pl-PL" altLang="pl-PL">
                <a:cs typeface="Times New Roman" pitchFamily="18" charset="0"/>
              </a:rPr>
              <a:t>  Zabezpieczenie przed szkodliwą działalnością gatunków chronionych, działalnością kłusowników, miedzy innymi poprzez wsparcie straży rybackich, monitoring i ograniczenie dostępu do stawów w szczególności na obszarach cennych przyrodniczo.</a:t>
            </a:r>
            <a:endParaRPr lang="pl-PL" altLang="pl-PL" sz="1100"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Grupa wsparcia:</a:t>
            </a:r>
            <a:r>
              <a:rPr lang="pl-PL" altLang="pl-PL"/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/>
              <a:t>Osoby fizyczne, przedsiębiorcy, osoby prawne lub jednostki organizacyjne nieposiadające osobowości prawnej</a:t>
            </a:r>
            <a:r>
              <a:rPr lang="pl-PL" altLang="pl-PL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Intensywność wsparcia:</a:t>
            </a:r>
            <a:r>
              <a:rPr lang="pl-PL" altLang="pl-PL"/>
              <a:t> maksymalna do kwoty wynikającej z Rozporządzenia MGMiŻŚ z 06 września 2016 r.,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Poziom dofinansowania i warunki dostępu</a:t>
            </a:r>
            <a:r>
              <a:rPr lang="pl-PL" altLang="pl-PL"/>
              <a:t>: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/>
              <a:t>od 50% do 85% w przypadku zakresu operacji wskazanego w pkt. a-e (wyższy poziom dofinansowania zależy od tego, czy operacja zapewnia publiczny dostęp do jej wyników oraz spełnia jeden z warunków: jest w interesie zbiorowym lub ma zbiorowego beneficjenta lub ma innowacyjne właściwości w stosownych przypadkach na szczeblu lokalnym);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28600" y="533400"/>
          <a:ext cx="8763000" cy="4572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 C.d.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97563"/>
            <a:ext cx="37925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32137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W </a:t>
            </a:r>
            <a:r>
              <a:rPr lang="pl-PL" sz="2800" dirty="0"/>
              <a:t>przypadku, gdy nieruchomość, na której realizowana będzie operacja znajduje się </a:t>
            </a:r>
            <a:r>
              <a:rPr lang="pl-PL" sz="2800" b="1" dirty="0"/>
              <a:t>w posiadaniu zależnym podmiotu ubiegającego się </a:t>
            </a:r>
            <a:r>
              <a:rPr lang="pl-PL" sz="2800" dirty="0"/>
              <a:t>o przyznanie pomocy dokumentem potwierdzającym tytuł prawny do tej nieruchomości, może być</a:t>
            </a:r>
            <a:r>
              <a:rPr lang="pl-PL" sz="2800" dirty="0" smtClean="0"/>
              <a:t>:</a:t>
            </a:r>
          </a:p>
          <a:p>
            <a:endParaRPr lang="pl-PL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 smtClean="0"/>
              <a:t> umowa </a:t>
            </a:r>
            <a:r>
              <a:rPr lang="pl-PL" sz="2800" b="1" dirty="0"/>
              <a:t>dzierżawy lub inna umowa</a:t>
            </a:r>
            <a:r>
              <a:rPr lang="pl-PL" sz="2800" dirty="0"/>
              <a:t> potwierdzająca posiadanie zależne, zawarta na </a:t>
            </a:r>
            <a:r>
              <a:rPr lang="pl-PL" sz="2800" b="1" dirty="0" smtClean="0"/>
              <a:t>okres 5 lat </a:t>
            </a:r>
            <a:r>
              <a:rPr lang="pl-PL" sz="2800" dirty="0"/>
              <a:t>od dnia dokonania płatności ostatecznej w przypadku operacji obejmujących tworzenie miejsc pracy przez MŚP, wraz z dokumentem potwierdzającym tytuł prawny. </a:t>
            </a:r>
            <a:r>
              <a:rPr lang="pl-PL" sz="28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 smtClean="0"/>
              <a:t>inne </a:t>
            </a:r>
            <a:r>
              <a:rPr lang="pl-PL" sz="2800" b="1" dirty="0"/>
              <a:t>dokumenty potwierdzające tytuł prawny</a:t>
            </a:r>
            <a:r>
              <a:rPr lang="pl-PL" sz="2800" dirty="0"/>
              <a:t>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8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3265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Uwaga!</a:t>
            </a:r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związku z udostępnieniem </a:t>
            </a:r>
            <a:r>
              <a:rPr lang="pl-PL" sz="2400" b="1" dirty="0"/>
              <a:t>przeglądarki ksiąg wieczystych </a:t>
            </a:r>
            <a:r>
              <a:rPr lang="pl-PL" sz="2400" dirty="0"/>
              <a:t>na stronie internetowej Ministerstwa Sprawiedliwości www.ms.gov.pl. </a:t>
            </a:r>
            <a:r>
              <a:rPr lang="pl-PL" sz="2400" b="1" dirty="0"/>
              <a:t>możliwe jest podanie</a:t>
            </a:r>
            <a:r>
              <a:rPr lang="pl-PL" sz="2400" dirty="0"/>
              <a:t> przez podmiot ubiegający się o przyznanie pomocy jedynie numeru </a:t>
            </a:r>
            <a:r>
              <a:rPr lang="pl-PL" sz="2400" b="1" dirty="0"/>
              <a:t>elektronicznej księgi wieczystej</a:t>
            </a:r>
            <a:r>
              <a:rPr lang="pl-PL" sz="2400" dirty="0"/>
              <a:t>, bez konieczności załączania odpisu. </a:t>
            </a:r>
          </a:p>
          <a:p>
            <a:pPr algn="just"/>
            <a:r>
              <a:rPr lang="pl-PL" sz="2400" dirty="0" smtClean="0"/>
              <a:t>Uwaga!</a:t>
            </a:r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związku z powyższym podmiot ubiegający się o przyznanie pomocy powinien ustalić, </a:t>
            </a:r>
            <a:r>
              <a:rPr lang="pl-PL" sz="2400" b="1" dirty="0"/>
              <a:t>czy nieruchomość, </a:t>
            </a:r>
            <a:r>
              <a:rPr lang="pl-PL" sz="2400" dirty="0"/>
              <a:t>na której będzie realizowana operacja </a:t>
            </a:r>
            <a:r>
              <a:rPr lang="pl-PL" sz="2400" b="1" dirty="0"/>
              <a:t>posiada elektroniczną księgę wieczystą </a:t>
            </a:r>
            <a:r>
              <a:rPr lang="pl-PL" sz="2400" dirty="0"/>
              <a:t>oraz </a:t>
            </a:r>
            <a:r>
              <a:rPr lang="pl-PL" sz="2400" b="1" dirty="0"/>
              <a:t>uzyskać informację o jej numerze </a:t>
            </a:r>
            <a:r>
              <a:rPr lang="pl-PL" sz="2400" dirty="0"/>
              <a:t>– niezbędnym do wyszukania informacji w przeglądarce ksiąg wieczystych. </a:t>
            </a:r>
            <a:endParaRPr lang="pl-PL" sz="2400" dirty="0" smtClean="0"/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celu ustalenia nr elektronicznej księgi wieczystej, należy skontaktować się z właściwym ze względu na miejsce położenia nieruchomości Sądem Rejonowym – Wydziałem Ksiąg Wieczystych.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748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9269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 smtClean="0"/>
          </a:p>
          <a:p>
            <a:pPr algn="just"/>
            <a:endParaRPr lang="pl-PL" sz="2400" b="1" dirty="0"/>
          </a:p>
          <a:p>
            <a:pPr algn="just"/>
            <a:r>
              <a:rPr lang="pl-PL" sz="2400" b="1" dirty="0"/>
              <a:t>6</a:t>
            </a:r>
            <a:r>
              <a:rPr lang="pl-PL" sz="2400" b="1" dirty="0" smtClean="0"/>
              <a:t>. </a:t>
            </a:r>
            <a:r>
              <a:rPr lang="pl-PL" sz="2400" b="1" dirty="0">
                <a:solidFill>
                  <a:srgbClr val="FF0000"/>
                </a:solidFill>
              </a:rPr>
              <a:t>Oświadczenie właściciela(i) lub współwłaściciela(i) nieruchomości, że wyraża(ją) on(i) zgodę na realizację operacji </a:t>
            </a:r>
            <a:r>
              <a:rPr lang="pl-PL" sz="2400" u="sng" dirty="0">
                <a:solidFill>
                  <a:srgbClr val="FF0000"/>
                </a:solidFill>
              </a:rPr>
              <a:t>bezpośrednio związanej z nieruchomością</a:t>
            </a:r>
            <a:r>
              <a:rPr lang="pl-PL" sz="2400" dirty="0">
                <a:solidFill>
                  <a:srgbClr val="FF0000"/>
                </a:solidFill>
              </a:rPr>
              <a:t>, </a:t>
            </a:r>
            <a:endParaRPr lang="pl-PL" sz="2400" dirty="0" smtClean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/>
              <a:t>jeżeli </a:t>
            </a:r>
            <a:r>
              <a:rPr lang="pl-PL" sz="2400" dirty="0"/>
              <a:t>operacja jest realizowana na terenie nieruchomości będącej w posiadaniu zależnym lub będącej przedmiotem współwłasności - </a:t>
            </a:r>
            <a:r>
              <a:rPr lang="pl-PL" sz="2400" b="1" dirty="0"/>
              <a:t>załącznik obowiązkowy w przypadku, gdy realizacja operacji obejmuje zadania trwale związane z nieruchomością lub wyposażenie </a:t>
            </a:r>
            <a:r>
              <a:rPr lang="pl-PL" sz="2400" dirty="0"/>
              <a:t>– oryginał sporządzony na formularzu udostępnionym przez UM</a:t>
            </a:r>
            <a:r>
              <a:rPr lang="pl-PL" sz="2400" dirty="0" smtClean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 smtClean="0">
                <a:solidFill>
                  <a:srgbClr val="FF0000"/>
                </a:solidFill>
              </a:rPr>
              <a:t>Brak w formularzu wniosku, z ogłoszenia o naborze!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407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7735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 smtClean="0">
              <a:solidFill>
                <a:srgbClr val="000000"/>
              </a:solidFill>
            </a:endParaRPr>
          </a:p>
          <a:p>
            <a:pPr algn="just"/>
            <a:r>
              <a:rPr lang="pl-PL" b="1" dirty="0">
                <a:solidFill>
                  <a:srgbClr val="000000"/>
                </a:solidFill>
              </a:rPr>
              <a:t>7</a:t>
            </a:r>
            <a:r>
              <a:rPr lang="pl-PL" b="1" dirty="0" smtClean="0">
                <a:solidFill>
                  <a:srgbClr val="000000"/>
                </a:solidFill>
              </a:rPr>
              <a:t>. </a:t>
            </a:r>
            <a:r>
              <a:rPr lang="pl-PL" b="1" dirty="0">
                <a:solidFill>
                  <a:srgbClr val="000000"/>
                </a:solidFill>
              </a:rPr>
              <a:t>Dokumenty uzasadniające przyjęty poziom cen dla danego zadania </a:t>
            </a:r>
            <a:r>
              <a:rPr lang="pl-PL" dirty="0">
                <a:solidFill>
                  <a:srgbClr val="000000"/>
                </a:solidFill>
              </a:rPr>
              <a:t>(np. wydruki z Internetu, itd.) </a:t>
            </a:r>
            <a:r>
              <a:rPr lang="pl-PL" sz="2400" dirty="0" smtClean="0">
                <a:solidFill>
                  <a:srgbClr val="00B050"/>
                </a:solidFill>
              </a:rPr>
              <a:t>(Kryterium: Racjonalność </a:t>
            </a:r>
            <a:r>
              <a:rPr lang="pl-PL" sz="2400" smtClean="0">
                <a:solidFill>
                  <a:srgbClr val="00B050"/>
                </a:solidFill>
              </a:rPr>
              <a:t>kosztów.)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Dokumenty wymagane w przypadku dóbr niestandardowych, które nie znajdują się w obrocie powszechnym. Rodzaj dokumentów powinien być zgodny ze źródłem pozyskania informacji o cenie wskazanym w części wniosku </a:t>
            </a:r>
            <a:r>
              <a:rPr lang="pl-PL" sz="2000" dirty="0" smtClean="0">
                <a:solidFill>
                  <a:srgbClr val="000000"/>
                </a:solidFill>
              </a:rPr>
              <a:t>B. VII </a:t>
            </a:r>
            <a:r>
              <a:rPr lang="pl-PL" sz="2000" dirty="0">
                <a:solidFill>
                  <a:srgbClr val="000000"/>
                </a:solidFill>
              </a:rPr>
              <a:t>w kolumnie 8 </a:t>
            </a:r>
            <a:r>
              <a:rPr lang="pl-PL" sz="2000" i="1" dirty="0">
                <a:solidFill>
                  <a:srgbClr val="000000"/>
                </a:solidFill>
              </a:rPr>
              <a:t>Uzasadnienie/Uwagi Źródło ceny i marka, typ lub rodzaj Parametr(y) charakteryzujące(y) przedmiot </a:t>
            </a:r>
            <a:r>
              <a:rPr lang="pl-PL" sz="2000" dirty="0">
                <a:solidFill>
                  <a:srgbClr val="000000"/>
                </a:solidFill>
              </a:rPr>
              <a:t>(np. wydruki ze stron internetowych, kopie stron katalogów, pisemne informacje od dealerów, itp.) </a:t>
            </a:r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UWAGA! Nie jest wymagane parafowanie dokumentów będących wydrukami z Internetu.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b="1" dirty="0" smtClean="0">
                <a:solidFill>
                  <a:srgbClr val="000000"/>
                </a:solidFill>
              </a:rPr>
              <a:t>Uwaga!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Zaleca się aby Wnioskodawca przeprowadził badania rynku dla wszystkich wydatków, nie tylko dóbr niestandardowych. Świadczy to o dobrym rozeznaniu rynku i rzetelności danych zawartych we </a:t>
            </a:r>
            <a:r>
              <a:rPr lang="pl-PL" sz="2000" dirty="0" err="1" smtClean="0">
                <a:solidFill>
                  <a:srgbClr val="000000"/>
                </a:solidFill>
              </a:rPr>
              <a:t>WoD</a:t>
            </a:r>
            <a:r>
              <a:rPr lang="pl-PL" sz="2000" dirty="0" smtClean="0">
                <a:solidFill>
                  <a:srgbClr val="000000"/>
                </a:solidFill>
              </a:rPr>
              <a:t> oraz usprawnia proces weryfikacji wniosku.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Zobacz zasady konkurencyjności w PO </a:t>
            </a:r>
            <a:r>
              <a:rPr lang="pl-PL" sz="2000" dirty="0" err="1" smtClean="0">
                <a:solidFill>
                  <a:srgbClr val="000000"/>
                </a:solidFill>
              </a:rPr>
              <a:t>RiM</a:t>
            </a:r>
            <a:r>
              <a:rPr lang="pl-PL" sz="2000" dirty="0">
                <a:solidFill>
                  <a:srgbClr val="000000"/>
                </a:solidFill>
              </a:rPr>
              <a:t>: </a:t>
            </a:r>
            <a:r>
              <a:rPr lang="pl-PL" sz="20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pl-PL" sz="2000" dirty="0" smtClean="0">
                <a:solidFill>
                  <a:srgbClr val="000000"/>
                </a:solidFill>
                <a:hlinkClick r:id="rId2"/>
              </a:rPr>
              <a:t>projekty.barycz.pl/zasady-konkurencyjnosci-w-porim-699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723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3684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Jak przygotować oferty?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	Sprecyzuj, co jest Ci niezbędne do realizacji operacji (określ parametry, które decydują o wyborze tego czy innego produktu, np. przekątna ekranu czy moc urządzenia, jeśli jest to kilka parametrów, wskaż je wszystkie). </a:t>
            </a:r>
          </a:p>
          <a:p>
            <a:pPr marL="0" indent="0">
              <a:buNone/>
            </a:pPr>
            <a:r>
              <a:rPr lang="pl-PL" dirty="0"/>
              <a:t>2.	Szukaj oferty wybranej i kontroferty dla takich samych parametrów.</a:t>
            </a:r>
          </a:p>
          <a:p>
            <a:pPr marL="0" indent="0">
              <a:buNone/>
            </a:pPr>
            <a:r>
              <a:rPr lang="pl-PL" dirty="0"/>
              <a:t>3.	Nazwę towaru (bez marki!), parametry, uzasadnienie niezbędności i wybór danej oferty należy wpisać w zestawienie rzeczowo-finansowe bądź opis zadań wskazanych w zestawieniu rzeczowo-finansowym.</a:t>
            </a:r>
          </a:p>
          <a:p>
            <a:pPr marL="0" indent="0">
              <a:buNone/>
            </a:pPr>
            <a:r>
              <a:rPr lang="pl-PL" dirty="0"/>
              <a:t>4.	Jeśli w zestawieniu rzeczowo-finansowym będzie wiele pozycji, wówczas należy znaleźć tyle ofert i kontrofert, a przy rozliczeniu operacji będzie odpowiednio dużo dokumentów księgowych. Staraj się, aby wybrane oferty były u jednego sprzedawcy, wówczas przy rozliczeniu będzie mniej dokumentów, a przy dużych zakupach często zdarza się, że sprzedawca udzieli Ci dodatkowego rabatu.</a:t>
            </a:r>
          </a:p>
          <a:p>
            <a:pPr marL="0" indent="0">
              <a:buNone/>
            </a:pPr>
            <a:r>
              <a:rPr lang="pl-PL" dirty="0"/>
              <a:t>5.	Na ofertach powinna być możliwa identyfikacja parametrów i dane tego, kto sprzedaje towar (nazwa sklepu, link, dane adresowe sklepu</a:t>
            </a:r>
            <a:r>
              <a:rPr lang="pl-PL" dirty="0" smtClean="0"/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8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3684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Jak przygotować oferty?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6</a:t>
            </a:r>
            <a:r>
              <a:rPr lang="pl-PL" dirty="0"/>
              <a:t>.	Dopuszczalne badanie rynku może być w postaci wydruków z </a:t>
            </a:r>
            <a:r>
              <a:rPr lang="pl-PL" dirty="0" err="1"/>
              <a:t>internetu</a:t>
            </a:r>
            <a:r>
              <a:rPr lang="pl-PL" dirty="0"/>
              <a:t>, także </a:t>
            </a:r>
            <a:r>
              <a:rPr lang="pl-PL" dirty="0" err="1"/>
              <a:t>porównywarek</a:t>
            </a:r>
            <a:r>
              <a:rPr lang="pl-PL" dirty="0"/>
              <a:t> cenowych, zapytań mailowych, bądź ofert pisemnych.</a:t>
            </a:r>
          </a:p>
          <a:p>
            <a:pPr marL="0" indent="0">
              <a:buNone/>
            </a:pPr>
            <a:r>
              <a:rPr lang="pl-PL" dirty="0"/>
              <a:t>7.	Oferty powinny być opisane- napisz, której pozycji z zestawienia rzeczowo-finansowego odpowiadają.</a:t>
            </a:r>
          </a:p>
          <a:p>
            <a:pPr marL="0" indent="0">
              <a:buNone/>
            </a:pPr>
            <a:r>
              <a:rPr lang="pl-PL" dirty="0"/>
              <a:t>8.	Wskaż, którą ofertę wybrałeś, a która to kontroferta.</a:t>
            </a:r>
          </a:p>
          <a:p>
            <a:pPr marL="0" indent="0">
              <a:buNone/>
            </a:pPr>
            <a:r>
              <a:rPr lang="pl-PL" dirty="0"/>
              <a:t>9.	Najprościej wskazać ofertę tańszą, ale cena nie musi być decydująca. Jeśli wybierzesz ofertę droższą, to w uzasadnieniu musisz wskazać, jaki był tego powód (który powinien być wskazany na ofercie), np. dłuższy okres gwarancji, serwis u klienta, itp.</a:t>
            </a:r>
          </a:p>
          <a:p>
            <a:pPr marL="0" indent="0">
              <a:buNone/>
            </a:pPr>
            <a:r>
              <a:rPr lang="pl-PL" dirty="0"/>
              <a:t>10.	Wysyłając maila, określ parametry, aby po wydruku było widać, o jaki towar pytałeś.</a:t>
            </a:r>
          </a:p>
          <a:p>
            <a:pPr marL="0" indent="0">
              <a:buNone/>
            </a:pPr>
            <a:r>
              <a:rPr lang="pl-PL" dirty="0"/>
              <a:t>11.	Pytając o usługi, pamiętaj, że ważna, oprócz jakości, jest terminowość realizacji, dlatego najlepiej wskazać oferentowi, ile ma czasu na wykonanie zlecenia.</a:t>
            </a:r>
          </a:p>
          <a:p>
            <a:pPr marL="0" indent="0">
              <a:buNone/>
            </a:pPr>
            <a:r>
              <a:rPr lang="pl-PL" dirty="0"/>
              <a:t>12.	Poukładaj oferty zgodnie z kolejnością zadań w zestawieniu rzeczowo-finansowym i załącz do </a:t>
            </a:r>
            <a:r>
              <a:rPr lang="pl-PL" dirty="0" smtClean="0"/>
              <a:t>wniosku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764704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 smtClean="0">
              <a:solidFill>
                <a:srgbClr val="000000"/>
              </a:solidFill>
            </a:endParaRPr>
          </a:p>
          <a:p>
            <a:pPr algn="just"/>
            <a:r>
              <a:rPr lang="pl-PL" sz="2400" b="1" dirty="0">
                <a:solidFill>
                  <a:srgbClr val="000000"/>
                </a:solidFill>
              </a:rPr>
              <a:t>8</a:t>
            </a:r>
            <a:r>
              <a:rPr lang="pl-PL" sz="2400" b="1" dirty="0" smtClean="0">
                <a:solidFill>
                  <a:srgbClr val="000000"/>
                </a:solidFill>
              </a:rPr>
              <a:t>. </a:t>
            </a:r>
            <a:r>
              <a:rPr lang="pl-PL" sz="2400" b="1" dirty="0">
                <a:solidFill>
                  <a:srgbClr val="000000"/>
                </a:solidFill>
              </a:rPr>
              <a:t>Pełnomocnictwo, jeżeli zostało udzielone </a:t>
            </a:r>
            <a:r>
              <a:rPr lang="pl-PL" sz="2400" dirty="0">
                <a:solidFill>
                  <a:srgbClr val="000000"/>
                </a:solidFill>
              </a:rPr>
              <a:t>– oryginał lub kopia. </a:t>
            </a: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Należy dołączyć do wniosku w sytuacji, gdy podmiot ubiegający się o przyznanie pomocy będzie reprezentował w stosunkach z UM pełnomocnik. </a:t>
            </a: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Dane dotyczące pełnomocnika, zawarte we wniosku w sekcji </a:t>
            </a:r>
            <a:r>
              <a:rPr lang="pl-PL" sz="2000" dirty="0" smtClean="0">
                <a:solidFill>
                  <a:srgbClr val="000000"/>
                </a:solidFill>
              </a:rPr>
              <a:t>B.II., muszą </a:t>
            </a:r>
            <a:r>
              <a:rPr lang="pl-PL" sz="2000" dirty="0">
                <a:solidFill>
                  <a:srgbClr val="000000"/>
                </a:solidFill>
              </a:rPr>
              <a:t>być zgodne z danymi zawartymi w załączonym pełnomocnictwie. Pełnomocnictwo musi mieć formę pisemną i określać w swojej treści w sposób niebudzący wątpliwości rodzaj czynności, do których pełnomocnik ma umocowanie. Własnoręczność podpisów musi być potwierdzona przez </a:t>
            </a:r>
            <a:r>
              <a:rPr lang="pl-PL" sz="2000" dirty="0" smtClean="0">
                <a:solidFill>
                  <a:srgbClr val="000000"/>
                </a:solidFill>
              </a:rPr>
              <a:t>notariusza.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99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90872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</a:rPr>
              <a:t>9</a:t>
            </a:r>
            <a:r>
              <a:rPr lang="pl-PL" sz="2400" b="1" dirty="0" smtClean="0">
                <a:solidFill>
                  <a:srgbClr val="000000"/>
                </a:solidFill>
              </a:rPr>
              <a:t>. </a:t>
            </a:r>
            <a:r>
              <a:rPr lang="pl-PL" sz="2400" b="1" dirty="0">
                <a:solidFill>
                  <a:srgbClr val="000000"/>
                </a:solidFill>
              </a:rPr>
              <a:t>Informacja o numerze wyodrębnionego rachunku bankowego, prowadzonego przez bank lub spółdzielczą kasę oszczędnościowo–kredytową w przypadku, gdy podmiot ubiegający się o przyznanie pomocy ubiega się o </a:t>
            </a:r>
            <a:r>
              <a:rPr lang="pl-PL" sz="2400" b="1" dirty="0" smtClean="0">
                <a:solidFill>
                  <a:srgbClr val="000000"/>
                </a:solidFill>
              </a:rPr>
              <a:t>zaliczkę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Dokument obowiązkowy w przypadku, gdy podmiot ubiegający się o przyznanie pomocy ubiega się o prefinansowanie operacji.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W przypadku zmiany numeru rachunku bankowego w trakcie realizacji operacji, obowiązkowo należy złożyć do UM aktualny </a:t>
            </a:r>
            <a:r>
              <a:rPr lang="pl-PL" sz="2400" i="1" dirty="0">
                <a:solidFill>
                  <a:srgbClr val="000000"/>
                </a:solidFill>
              </a:rPr>
              <a:t>dokument potwierdzający numer rachunku bankowego (…) </a:t>
            </a:r>
            <a:endParaRPr lang="pl-PL" sz="2400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382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0591" y="632490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000000"/>
                </a:solidFill>
              </a:rPr>
              <a:t>10</a:t>
            </a:r>
            <a:r>
              <a:rPr lang="pl-PL" sz="2200" b="1" dirty="0">
                <a:solidFill>
                  <a:srgbClr val="000000"/>
                </a:solidFill>
              </a:rPr>
              <a:t>. Pozwolenie wodnoprawne na szczególne korzystanie z wód, w przypadku gdy wymaga tego specyfika </a:t>
            </a:r>
            <a:r>
              <a:rPr lang="pl-PL" sz="2200" b="1" dirty="0" smtClean="0">
                <a:solidFill>
                  <a:srgbClr val="000000"/>
                </a:solidFill>
              </a:rPr>
              <a:t>operacji</a:t>
            </a:r>
          </a:p>
          <a:p>
            <a:r>
              <a:rPr lang="pl-PL" sz="2200" b="1" dirty="0"/>
              <a:t>11. Zezwolenie na prowadzenie chowu lub hodowli ryb w obszarach morskich Rzeczypospolitej Polskiej wydane na podstawie przepisów o rybołówstwie, jeżeli takie zezwolenie jest wymagane w związku z  realizacją operacji </a:t>
            </a:r>
            <a:endParaRPr lang="pl-PL" sz="2200" b="1" dirty="0" smtClean="0"/>
          </a:p>
          <a:p>
            <a:r>
              <a:rPr lang="pl-PL" sz="2200" b="1" dirty="0"/>
              <a:t>12. Dokumenty potwierdzające prowadzenie działalności, o której mowa w § 4 ust. 2 pkt 1 lit. a rozporządzenia, w przypadku gdy wymaga tego specyfika operacji – </a:t>
            </a:r>
            <a:r>
              <a:rPr lang="pl-PL" sz="2200" dirty="0"/>
              <a:t>kopia</a:t>
            </a:r>
          </a:p>
          <a:p>
            <a:r>
              <a:rPr lang="pl-PL" sz="2200" dirty="0"/>
              <a:t>Dokumenty wymagane w przypadku, gdy wnioskodawca jako uprawniony do rybactwa wnioskuje o przyznanie pomocy w wysokości do 400 000 zł.</a:t>
            </a:r>
          </a:p>
          <a:p>
            <a:r>
              <a:rPr lang="pl-PL" sz="2200" b="1" dirty="0"/>
              <a:t>13. Dokumenty potwierdzające prowadzenie działalności, o której mowa w § 4 ust. 2 pkt 1 lit. b rozporządzenia, w przypadku gdy wymaga tego specyfika operacji – </a:t>
            </a:r>
            <a:r>
              <a:rPr lang="pl-PL" sz="2200" dirty="0"/>
              <a:t>kopia</a:t>
            </a:r>
          </a:p>
          <a:p>
            <a:r>
              <a:rPr lang="pl-PL" sz="2200" dirty="0"/>
              <a:t>Dokumenty wymagane w przypadku, gdy wnioskodawca jako uprawniony do rybactwa wnioskuje o przyznanie pomocy w wysokości do 400 000 zł</a:t>
            </a:r>
            <a:r>
              <a:rPr lang="pl-PL" sz="2200" dirty="0" smtClean="0"/>
              <a:t>.</a:t>
            </a:r>
            <a:endParaRPr lang="pl-PL" sz="2200" b="1" dirty="0" smtClean="0">
              <a:solidFill>
                <a:srgbClr val="000000"/>
              </a:solidFill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</a:rPr>
              <a:t> </a:t>
            </a:r>
            <a:endParaRPr lang="pl-PL" sz="2200" i="1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pl-PL" sz="2200" b="1" dirty="0">
              <a:solidFill>
                <a:srgbClr val="000000"/>
              </a:solidFill>
            </a:endParaRPr>
          </a:p>
          <a:p>
            <a:endParaRPr lang="pl-PL" sz="2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185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0591" y="632490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rgbClr val="000000"/>
              </a:solidFill>
            </a:endParaRPr>
          </a:p>
          <a:p>
            <a:endParaRPr lang="pl-PL" sz="2400" b="1" dirty="0">
              <a:solidFill>
                <a:srgbClr val="000000"/>
              </a:solidFill>
            </a:endParaRPr>
          </a:p>
          <a:p>
            <a:r>
              <a:rPr lang="pl-PL" sz="2400" b="1" dirty="0" smtClean="0">
                <a:solidFill>
                  <a:srgbClr val="000000"/>
                </a:solidFill>
              </a:rPr>
              <a:t>10</a:t>
            </a:r>
            <a:r>
              <a:rPr lang="pl-PL" sz="2400" b="1" dirty="0">
                <a:solidFill>
                  <a:srgbClr val="000000"/>
                </a:solidFill>
              </a:rPr>
              <a:t>. Pozwolenie wodnoprawne na szczególne korzystanie z wód, w przypadku gdy wymaga tego specyfika operacji</a:t>
            </a:r>
            <a:endParaRPr lang="pl-PL" sz="2400" b="1" dirty="0" smtClean="0">
              <a:solidFill>
                <a:srgbClr val="000000"/>
              </a:solidFill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 </a:t>
            </a:r>
            <a:endParaRPr lang="pl-PL" sz="2400" i="1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1355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 dirty="0" smtClean="0">
                <a:cs typeface="Times New Roman" pitchFamily="18" charset="0"/>
              </a:rPr>
              <a:t>Warunkiem jest wpisanie we wniosku i osiągnięcie wskaźników:</a:t>
            </a:r>
            <a:endParaRPr lang="pl-PL" alt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28600" y="533400"/>
          <a:ext cx="8763000" cy="4572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 C.d.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6134100"/>
            <a:ext cx="37925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"/>
          <a:stretch/>
        </p:blipFill>
        <p:spPr bwMode="auto">
          <a:xfrm>
            <a:off x="467544" y="1562273"/>
            <a:ext cx="4824536" cy="47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531942" y="2410291"/>
            <a:ext cx="3779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Wnioskodawca musi </a:t>
            </a:r>
            <a:r>
              <a:rPr lang="pl-PL" dirty="0">
                <a:solidFill>
                  <a:srgbClr val="FF0000"/>
                </a:solidFill>
              </a:rPr>
              <a:t>wykazać miejsce pracy, które zostałoby zlikwidowane, gdyby nie realizacja </a:t>
            </a:r>
            <a:r>
              <a:rPr lang="pl-PL" dirty="0" smtClean="0">
                <a:solidFill>
                  <a:srgbClr val="FF0000"/>
                </a:solidFill>
              </a:rPr>
              <a:t>operacji: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wnioskując </a:t>
            </a:r>
            <a:r>
              <a:rPr lang="pl-PL" b="1" dirty="0">
                <a:solidFill>
                  <a:srgbClr val="FF0000"/>
                </a:solidFill>
              </a:rPr>
              <a:t>o dofinasowanie musi już mieć </a:t>
            </a:r>
            <a:r>
              <a:rPr lang="pl-PL" b="1" dirty="0" smtClean="0">
                <a:solidFill>
                  <a:srgbClr val="FF0000"/>
                </a:solidFill>
              </a:rPr>
              <a:t>pracowników,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przynajmniej na umowy sezonowe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w przypadku członków rodziny zatrudnienie w okresie min. 12 miesięcy przed złożeniem wniosku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640913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0000"/>
                </a:solidFill>
              </a:rPr>
              <a:t>C. Załączniki dotyczące robót </a:t>
            </a:r>
            <a:r>
              <a:rPr lang="pl-PL" b="1" i="1" dirty="0" smtClean="0">
                <a:solidFill>
                  <a:srgbClr val="000000"/>
                </a:solidFill>
              </a:rPr>
              <a:t>budowlanych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Dokumenty niezbędne do przyznania punktów w kryterium Racjonalności kosztów i Gotowości wniosku do realizacji</a:t>
            </a:r>
          </a:p>
          <a:p>
            <a:r>
              <a:rPr lang="pl-PL" b="1" dirty="0" smtClean="0">
                <a:solidFill>
                  <a:srgbClr val="000000"/>
                </a:solidFill>
              </a:rPr>
              <a:t>1. Kosztorys inwestorski </a:t>
            </a:r>
            <a:r>
              <a:rPr lang="pl-PL" dirty="0" smtClean="0">
                <a:solidFill>
                  <a:srgbClr val="000000"/>
                </a:solidFill>
              </a:rPr>
              <a:t>– oryginał lub kopia.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Jeśli </a:t>
            </a:r>
            <a:r>
              <a:rPr lang="pl-PL" dirty="0">
                <a:solidFill>
                  <a:srgbClr val="000000"/>
                </a:solidFill>
              </a:rPr>
              <a:t>podmiot ubiegający się o przyznanie pomocy jest zobowiązany do </a:t>
            </a:r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stosowania </a:t>
            </a:r>
            <a:r>
              <a:rPr lang="pl-PL" dirty="0">
                <a:solidFill>
                  <a:srgbClr val="000000"/>
                </a:solidFill>
              </a:rPr>
              <a:t>ustawy </a:t>
            </a:r>
            <a:r>
              <a:rPr lang="pl-PL" dirty="0" err="1">
                <a:solidFill>
                  <a:srgbClr val="000000"/>
                </a:solidFill>
              </a:rPr>
              <a:t>Pzp</a:t>
            </a:r>
            <a:r>
              <a:rPr lang="pl-PL" dirty="0">
                <a:solidFill>
                  <a:srgbClr val="000000"/>
                </a:solidFill>
              </a:rPr>
              <a:t> oraz jednocześnie </a:t>
            </a:r>
            <a:r>
              <a:rPr lang="pl-PL" dirty="0" smtClean="0">
                <a:solidFill>
                  <a:srgbClr val="000000"/>
                </a:solidFill>
              </a:rPr>
              <a:t>planowana przez </a:t>
            </a:r>
            <a:r>
              <a:rPr lang="pl-PL" dirty="0">
                <a:solidFill>
                  <a:srgbClr val="000000"/>
                </a:solidFill>
              </a:rPr>
              <a:t>podmiot ubiegający się o </a:t>
            </a:r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przyznanie </a:t>
            </a:r>
            <a:r>
              <a:rPr lang="pl-PL" dirty="0">
                <a:solidFill>
                  <a:srgbClr val="000000"/>
                </a:solidFill>
              </a:rPr>
              <a:t>pomocy wartość robót budowlanych przekracza </a:t>
            </a:r>
            <a:r>
              <a:rPr lang="pl-PL" dirty="0" smtClean="0">
                <a:solidFill>
                  <a:srgbClr val="000000"/>
                </a:solidFill>
              </a:rPr>
              <a:t>wyrażoną w </a:t>
            </a:r>
            <a:r>
              <a:rPr lang="pl-PL" dirty="0">
                <a:solidFill>
                  <a:srgbClr val="000000"/>
                </a:solidFill>
              </a:rPr>
              <a:t>złotych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równowartość </a:t>
            </a:r>
            <a:r>
              <a:rPr lang="pl-PL" dirty="0">
                <a:solidFill>
                  <a:srgbClr val="000000"/>
                </a:solidFill>
              </a:rPr>
              <a:t>kwoty </a:t>
            </a:r>
            <a:r>
              <a:rPr lang="pl-PL" b="1" dirty="0">
                <a:solidFill>
                  <a:srgbClr val="000000"/>
                </a:solidFill>
              </a:rPr>
              <a:t>30 000 euro </a:t>
            </a:r>
            <a:r>
              <a:rPr lang="pl-PL" dirty="0">
                <a:solidFill>
                  <a:srgbClr val="000000"/>
                </a:solidFill>
              </a:rPr>
              <a:t>– do wniosku załącza kosztorys inwestorski </a:t>
            </a:r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Sporządzony zgodnie </a:t>
            </a:r>
            <a:r>
              <a:rPr lang="pl-PL" dirty="0">
                <a:solidFill>
                  <a:srgbClr val="000000"/>
                </a:solidFill>
              </a:rPr>
              <a:t>z rozporządzeniem Ministra Infrastruktury z dnia 18 maja 2004 r. </a:t>
            </a:r>
            <a:endParaRPr lang="pl-PL" dirty="0" smtClean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Jeśli </a:t>
            </a:r>
            <a:r>
              <a:rPr lang="pl-PL" dirty="0">
                <a:solidFill>
                  <a:srgbClr val="000000"/>
                </a:solidFill>
              </a:rPr>
              <a:t>podmiot ubiegający się o przyznanie pomocy nie jest zobowiązany do </a:t>
            </a:r>
            <a:r>
              <a:rPr lang="pl-PL" dirty="0" smtClean="0">
                <a:solidFill>
                  <a:srgbClr val="000000"/>
                </a:solidFill>
              </a:rPr>
              <a:t>stosowania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ustawy </a:t>
            </a:r>
            <a:r>
              <a:rPr lang="pl-PL" dirty="0" err="1" smtClean="0">
                <a:solidFill>
                  <a:srgbClr val="000000"/>
                </a:solidFill>
              </a:rPr>
              <a:t>Pzp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lub </a:t>
            </a:r>
            <a:r>
              <a:rPr lang="pl-PL" dirty="0">
                <a:solidFill>
                  <a:srgbClr val="000000"/>
                </a:solidFill>
              </a:rPr>
              <a:t>planowana przez podmiot ubiegający się o przyznanie pomocy wartość </a:t>
            </a:r>
            <a:endParaRPr 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robót </a:t>
            </a:r>
            <a:r>
              <a:rPr lang="pl-PL" dirty="0">
                <a:solidFill>
                  <a:srgbClr val="000000"/>
                </a:solidFill>
              </a:rPr>
              <a:t>budowlanych nie przekracza </a:t>
            </a:r>
            <a:r>
              <a:rPr lang="pl-PL" dirty="0" smtClean="0">
                <a:solidFill>
                  <a:srgbClr val="000000"/>
                </a:solidFill>
              </a:rPr>
              <a:t>wyrażonej </a:t>
            </a:r>
            <a:r>
              <a:rPr lang="pl-PL" dirty="0">
                <a:solidFill>
                  <a:srgbClr val="000000"/>
                </a:solidFill>
              </a:rPr>
              <a:t>w złotych równowartości kwoty </a:t>
            </a:r>
            <a:endParaRPr 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30 </a:t>
            </a:r>
            <a:r>
              <a:rPr lang="pl-PL" dirty="0">
                <a:solidFill>
                  <a:srgbClr val="000000"/>
                </a:solidFill>
              </a:rPr>
              <a:t>000 euro do wniosku może, (lecz nie ma obowiązku) załączyć kosztorys inwestorski </a:t>
            </a:r>
            <a:endParaRPr 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Sporządzony zgodnie </a:t>
            </a:r>
            <a:r>
              <a:rPr lang="pl-PL" dirty="0">
                <a:solidFill>
                  <a:srgbClr val="000000"/>
                </a:solidFill>
              </a:rPr>
              <a:t>z ww. rozporządzeniem Ministra Infrastruktury </a:t>
            </a:r>
            <a:endParaRPr 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dnia 18 maja 2004 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takim przypadku kosztorys może zostać sporządzony w </a:t>
            </a:r>
            <a:r>
              <a:rPr lang="pl-PL" dirty="0" smtClean="0">
                <a:solidFill>
                  <a:srgbClr val="000000"/>
                </a:solidFill>
              </a:rPr>
              <a:t>sposób inny niż </a:t>
            </a:r>
            <a:r>
              <a:rPr lang="pl-PL" dirty="0">
                <a:solidFill>
                  <a:srgbClr val="000000"/>
                </a:solidFill>
              </a:rPr>
              <a:t>określono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ww. rozporządzeniu. Należy mieć jednak na uwadze, iż </a:t>
            </a:r>
            <a:r>
              <a:rPr lang="pl-PL" dirty="0" smtClean="0">
                <a:solidFill>
                  <a:srgbClr val="000000"/>
                </a:solidFill>
              </a:rPr>
              <a:t>kosztorys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sporządzony w inny sposób niż określono to w ww. </a:t>
            </a:r>
            <a:r>
              <a:rPr lang="pl-PL" dirty="0" smtClean="0">
                <a:solidFill>
                  <a:srgbClr val="000000"/>
                </a:solidFill>
              </a:rPr>
              <a:t>rozporządzeniu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powinien </a:t>
            </a:r>
            <a:r>
              <a:rPr lang="pl-PL" b="1" dirty="0">
                <a:solidFill>
                  <a:srgbClr val="000000"/>
                </a:solidFill>
              </a:rPr>
              <a:t>być kompletny i umożliwiać identyfikację oraz ocenę projektu budowlanego</a:t>
            </a:r>
            <a:r>
              <a:rPr lang="pl-PL" dirty="0">
                <a:solidFill>
                  <a:srgbClr val="000000"/>
                </a:solidFill>
              </a:rPr>
              <a:t>. </a:t>
            </a:r>
            <a:endParaRPr 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b="1" dirty="0" smtClean="0">
                <a:solidFill>
                  <a:srgbClr val="000000"/>
                </a:solidFill>
              </a:rPr>
              <a:t>Zakres </a:t>
            </a:r>
            <a:r>
              <a:rPr lang="pl-PL" b="1" dirty="0">
                <a:solidFill>
                  <a:srgbClr val="000000"/>
                </a:solidFill>
              </a:rPr>
              <a:t>elementów, które powinien zawierać kompletny i dopuszczalny jako załącznik </a:t>
            </a:r>
            <a:endParaRPr lang="pl-PL" b="1" dirty="0" smtClean="0">
              <a:solidFill>
                <a:srgbClr val="000000"/>
              </a:solidFill>
            </a:endParaRPr>
          </a:p>
          <a:p>
            <a:pPr algn="just"/>
            <a:r>
              <a:rPr lang="pl-PL" b="1" dirty="0" smtClean="0">
                <a:solidFill>
                  <a:srgbClr val="000000"/>
                </a:solidFill>
              </a:rPr>
              <a:t>do </a:t>
            </a:r>
            <a:r>
              <a:rPr lang="pl-PL" b="1" dirty="0">
                <a:solidFill>
                  <a:srgbClr val="000000"/>
                </a:solidFill>
              </a:rPr>
              <a:t>wniosku kosztorys, zawarty jest w załączniku nr 1 do </a:t>
            </a:r>
            <a:r>
              <a:rPr lang="pl-PL" b="1" dirty="0" smtClean="0">
                <a:solidFill>
                  <a:srgbClr val="000000"/>
                </a:solidFill>
              </a:rPr>
              <a:t>instrukcji </a:t>
            </a:r>
          </a:p>
          <a:p>
            <a:pPr algn="just"/>
            <a:r>
              <a:rPr lang="pl-PL" b="1" dirty="0" smtClean="0">
                <a:solidFill>
                  <a:srgbClr val="000000"/>
                </a:solidFill>
              </a:rPr>
              <a:t>dot. sporządzania </a:t>
            </a:r>
            <a:r>
              <a:rPr lang="pl-PL" b="1" dirty="0" err="1" smtClean="0">
                <a:solidFill>
                  <a:srgbClr val="000000"/>
                </a:solidFill>
              </a:rPr>
              <a:t>WoD</a:t>
            </a:r>
            <a:r>
              <a:rPr lang="pl-PL" b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0507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12474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W przypadku, gdy ww. podmiot ubiegający się o przyznanie pomocy nie sporządzi kosztorysu </a:t>
            </a:r>
          </a:p>
          <a:p>
            <a:pPr lvl="0" algn="just"/>
            <a:r>
              <a:rPr lang="pl-PL" sz="2000" dirty="0">
                <a:solidFill>
                  <a:srgbClr val="000000"/>
                </a:solidFill>
              </a:rPr>
              <a:t>(jeśli planowany zakres tych robót dotyczy prostych prac, dla których ocena zasadności zakresu </a:t>
            </a:r>
            <a:r>
              <a:rPr lang="pl-PL" sz="2000" dirty="0" smtClean="0">
                <a:solidFill>
                  <a:srgbClr val="000000"/>
                </a:solidFill>
              </a:rPr>
              <a:t>oraz </a:t>
            </a:r>
            <a:r>
              <a:rPr lang="pl-PL" sz="2000" dirty="0">
                <a:solidFill>
                  <a:srgbClr val="000000"/>
                </a:solidFill>
              </a:rPr>
              <a:t>racjonalności kosztów możliwa jest bez wiedzy specjalistycznej, </a:t>
            </a:r>
            <a:r>
              <a:rPr lang="pl-PL" sz="2000" dirty="0" smtClean="0">
                <a:solidFill>
                  <a:srgbClr val="000000"/>
                </a:solidFill>
              </a:rPr>
              <a:t>jedynie </a:t>
            </a:r>
            <a:r>
              <a:rPr lang="pl-PL" sz="2000" dirty="0">
                <a:solidFill>
                  <a:srgbClr val="000000"/>
                </a:solidFill>
              </a:rPr>
              <a:t>na podstawie powszechnie dostępnych informacji), </a:t>
            </a:r>
          </a:p>
          <a:p>
            <a:pPr lvl="0" algn="just"/>
            <a:r>
              <a:rPr lang="pl-PL" sz="2000" b="1" dirty="0">
                <a:solidFill>
                  <a:srgbClr val="000000"/>
                </a:solidFill>
              </a:rPr>
              <a:t>to zakres robót budowlanych formułuje w układzie odpowiadającym </a:t>
            </a:r>
          </a:p>
          <a:p>
            <a:pPr lvl="0" algn="just"/>
            <a:r>
              <a:rPr lang="pl-PL" sz="2000" b="1" dirty="0">
                <a:solidFill>
                  <a:srgbClr val="000000"/>
                </a:solidFill>
              </a:rPr>
              <a:t>tabeli elementów scalonych </a:t>
            </a:r>
            <a:r>
              <a:rPr lang="pl-PL" sz="2000" dirty="0">
                <a:solidFill>
                  <a:srgbClr val="000000"/>
                </a:solidFill>
              </a:rPr>
              <a:t>i ujmuje w </a:t>
            </a:r>
            <a:r>
              <a:rPr lang="pl-PL" sz="2000" i="1" dirty="0">
                <a:solidFill>
                  <a:srgbClr val="000000"/>
                </a:solidFill>
              </a:rPr>
              <a:t>Zestawieniu rzeczowo-finansowym operacji </a:t>
            </a:r>
            <a:r>
              <a:rPr lang="pl-PL" sz="2000" dirty="0">
                <a:solidFill>
                  <a:srgbClr val="000000"/>
                </a:solidFill>
              </a:rPr>
              <a:t>oraz Opisie zadań. </a:t>
            </a:r>
          </a:p>
          <a:p>
            <a:pPr lvl="0" algn="just"/>
            <a:endParaRPr lang="pl-PL" sz="2000" dirty="0">
              <a:solidFill>
                <a:srgbClr val="000000"/>
              </a:solidFill>
            </a:endParaRPr>
          </a:p>
          <a:p>
            <a:pPr lvl="0" algn="just"/>
            <a:r>
              <a:rPr lang="pl-PL" sz="2000" dirty="0">
                <a:solidFill>
                  <a:srgbClr val="000000"/>
                </a:solidFill>
              </a:rPr>
              <a:t>W takim przypadku w Opisie zadań w kolumnie Uzasadnienie/Uwagi należy </a:t>
            </a:r>
            <a:r>
              <a:rPr lang="pl-PL" sz="2000" b="1" dirty="0">
                <a:solidFill>
                  <a:srgbClr val="000000"/>
                </a:solidFill>
              </a:rPr>
              <a:t>wskazać źródła, na podstawie, których oszacowano wysokość </a:t>
            </a:r>
          </a:p>
          <a:p>
            <a:pPr lvl="0" algn="just"/>
            <a:r>
              <a:rPr lang="pl-PL" sz="2000" dirty="0">
                <a:solidFill>
                  <a:srgbClr val="000000"/>
                </a:solidFill>
              </a:rPr>
              <a:t>planowanych do poniesienia wydatków oraz dla ułatwienia procedowania – dołączyć kopię dokumentów uzasadniających</a:t>
            </a:r>
          </a:p>
          <a:p>
            <a:pPr lvl="0" algn="just"/>
            <a:r>
              <a:rPr lang="pl-PL" sz="2000" dirty="0">
                <a:solidFill>
                  <a:srgbClr val="000000"/>
                </a:solidFill>
              </a:rPr>
              <a:t> przyjęty dla danego zadania (kosztu) poziom cen (</a:t>
            </a:r>
            <a:r>
              <a:rPr lang="pl-PL" sz="2000" b="1" dirty="0">
                <a:solidFill>
                  <a:srgbClr val="000000"/>
                </a:solidFill>
              </a:rPr>
              <a:t>np. wydruki z Internetu, oferty sprzedawców). </a:t>
            </a:r>
            <a:endParaRPr lang="pl-PL" sz="2000" b="1" dirty="0" smtClean="0">
              <a:solidFill>
                <a:srgbClr val="000000"/>
              </a:solidFill>
            </a:endParaRPr>
          </a:p>
          <a:p>
            <a:pPr lvl="0" algn="just"/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5213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0760" y="836712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000000"/>
                </a:solidFill>
              </a:rPr>
              <a:t>2. Decyzja </a:t>
            </a:r>
            <a:r>
              <a:rPr lang="pl-PL" b="1" dirty="0">
                <a:solidFill>
                  <a:srgbClr val="000000"/>
                </a:solidFill>
              </a:rPr>
              <a:t>o pozwoleniu na budowę</a:t>
            </a:r>
            <a:r>
              <a:rPr lang="pl-PL" dirty="0">
                <a:solidFill>
                  <a:srgbClr val="000000"/>
                </a:solidFill>
              </a:rPr>
              <a:t>– oryginał lub kopia. </a:t>
            </a:r>
            <a:endParaRPr lang="pl-PL" dirty="0" smtClean="0">
              <a:solidFill>
                <a:srgbClr val="000000"/>
              </a:solidFill>
            </a:endParaRPr>
          </a:p>
          <a:p>
            <a:pPr lvl="0"/>
            <a:r>
              <a:rPr lang="pl-PL" dirty="0" smtClean="0">
                <a:solidFill>
                  <a:srgbClr val="000000"/>
                </a:solidFill>
              </a:rPr>
              <a:t>Jeżeli </a:t>
            </a:r>
            <a:r>
              <a:rPr lang="pl-PL" dirty="0">
                <a:solidFill>
                  <a:srgbClr val="000000"/>
                </a:solidFill>
              </a:rPr>
              <a:t>na podstawie przepisów prawa budowlanego istnieje obowiązek uzyskania tych pozwoleń – kopia </a:t>
            </a:r>
          </a:p>
          <a:p>
            <a:r>
              <a:rPr lang="pl-PL" dirty="0">
                <a:solidFill>
                  <a:srgbClr val="000000"/>
                </a:solidFill>
              </a:rPr>
              <a:t>Rodzaje obiektów budowlanych lub robót budowlanych, których wykonanie wymaga wcześniejszego uzyskania decyzji o pozwoleniu na budowę określa ustawa z dnia 7 lipca 1994 r. Prawo budowlane (Dz. U. z 2013r. poz. 1409, z </a:t>
            </a:r>
            <a:r>
              <a:rPr lang="pl-PL" dirty="0" err="1">
                <a:solidFill>
                  <a:srgbClr val="000000"/>
                </a:solidFill>
              </a:rPr>
              <a:t>późn</a:t>
            </a:r>
            <a:r>
              <a:rPr lang="pl-PL" dirty="0">
                <a:solidFill>
                  <a:srgbClr val="000000"/>
                </a:solidFill>
              </a:rPr>
              <a:t>. zm.). Pomocne w określeniu, czy wykonanie danych robót budowanych wymaga uzyskania decyzji o pozwoleniu na budowę mogą być właściwe terenowo jednostki samorządu terytorialnego, gdzie można się zwrócić mając ustalony zakres robót planowanych do realizacji w ramach operacji. </a:t>
            </a:r>
          </a:p>
          <a:p>
            <a:r>
              <a:rPr lang="pl-PL" b="1" u="sng" dirty="0">
                <a:solidFill>
                  <a:srgbClr val="000000"/>
                </a:solidFill>
              </a:rPr>
              <a:t>Jeżeli data wydania pozwolenia jest wcześniejsza niż 3 lata </a:t>
            </a:r>
            <a:r>
              <a:rPr lang="pl-PL" dirty="0">
                <a:solidFill>
                  <a:srgbClr val="000000"/>
                </a:solidFill>
              </a:rPr>
              <a:t>od daty złożenia wniosku, podmiot ubiegający się o przyznanie pomocy zostanie wezwany do poświadczenia aktualności pozwolenia np. poprzez dostarczenie lub okazanie strony dziennika budowy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Uwaga! 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Uzyskanie decyzji o pozwoleniu na budowę wymaga </a:t>
            </a:r>
            <a:r>
              <a:rPr lang="pl-PL" b="1" dirty="0">
                <a:solidFill>
                  <a:srgbClr val="000000"/>
                </a:solidFill>
              </a:rPr>
              <a:t>często długiego okresu oczekiwania</a:t>
            </a:r>
            <a:r>
              <a:rPr lang="pl-PL" dirty="0">
                <a:solidFill>
                  <a:srgbClr val="000000"/>
                </a:solidFill>
              </a:rPr>
              <a:t>, gdyż decyzja ta wymaga wykonania stosownych uzgodnień lub uzupełnień – najczęściej okres ten jest nie krótszy niż jeden miesiąc. Planując wystąpienie z wnioskiem o przyznanie pomocy należy więc uwzględnić czas niezbędny do wykonania i uzgodnienia projektu budowlanego, czas na wydanie decyzji o pozwoleniu na budowę oraz dodatkowo czas, w którym decyzja stanie się ostateczna (najczęściej 21 dni).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70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76470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solidFill>
                  <a:srgbClr val="000000"/>
                </a:solidFill>
              </a:rPr>
              <a:t>Z wnioskiem o wydanie decyzji o pozwoleniu na budowę należy wystąpić </a:t>
            </a:r>
            <a:r>
              <a:rPr lang="pl-PL" sz="2400" b="1" dirty="0">
                <a:solidFill>
                  <a:srgbClr val="000000"/>
                </a:solidFill>
              </a:rPr>
              <a:t>odpowiednio wcześnie. </a:t>
            </a:r>
            <a:endParaRPr lang="pl-PL" sz="2400" b="1" dirty="0" smtClean="0">
              <a:solidFill>
                <a:srgbClr val="000000"/>
              </a:solidFill>
            </a:endParaRPr>
          </a:p>
          <a:p>
            <a:pPr lvl="0"/>
            <a:r>
              <a:rPr lang="pl-PL" sz="2400" b="1" dirty="0" smtClean="0">
                <a:solidFill>
                  <a:srgbClr val="000000"/>
                </a:solidFill>
              </a:rPr>
              <a:t>W </a:t>
            </a:r>
            <a:r>
              <a:rPr lang="pl-PL" sz="2400" b="1" dirty="0">
                <a:solidFill>
                  <a:srgbClr val="000000"/>
                </a:solidFill>
              </a:rPr>
              <a:t>sytuacji, gdy podmiot ubiegający się o przyznanie pomocy nie dysponuje ostatecznym pozwoleniem na budowę w dniu składania wniosku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u="sng" dirty="0">
                <a:solidFill>
                  <a:srgbClr val="000000"/>
                </a:solidFill>
              </a:rPr>
              <a:t>decyzję taką powinien dostarczyć najpóźniej na etapie składania I wniosku o płatność</a:t>
            </a:r>
            <a:r>
              <a:rPr lang="pl-PL" sz="2400" dirty="0">
                <a:solidFill>
                  <a:srgbClr val="000000"/>
                </a:solidFill>
              </a:rPr>
              <a:t>. Decyzja o pozwoleniu na budowę nie musi być decyzją ostateczną. </a:t>
            </a:r>
          </a:p>
          <a:p>
            <a:pPr lvl="0"/>
            <a:r>
              <a:rPr lang="pl-PL" sz="2400" dirty="0">
                <a:solidFill>
                  <a:srgbClr val="000000"/>
                </a:solidFill>
              </a:rPr>
              <a:t>Decyzję należy złożyć ze wszystkimi załącznikami, na podstawie których została wydana np. wraz z projektem budowlanym. </a:t>
            </a:r>
            <a:endParaRPr lang="pl-PL" sz="2400" dirty="0" smtClean="0">
              <a:solidFill>
                <a:srgbClr val="000000"/>
              </a:solidFill>
            </a:endParaRPr>
          </a:p>
          <a:p>
            <a:pPr lvl="0"/>
            <a:endParaRPr lang="pl-PL" sz="2400" dirty="0">
              <a:solidFill>
                <a:srgbClr val="000000"/>
              </a:solidFill>
            </a:endParaRPr>
          </a:p>
          <a:p>
            <a:pPr lvl="0" algn="just"/>
            <a:endParaRPr lang="pl-PL" sz="2400" dirty="0">
              <a:solidFill>
                <a:srgbClr val="92D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8852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2768" y="105273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</a:rPr>
              <a:t>3. Zgłoszenie </a:t>
            </a:r>
            <a:r>
              <a:rPr lang="pl-PL" sz="2400" b="1" dirty="0">
                <a:solidFill>
                  <a:srgbClr val="000000"/>
                </a:solidFill>
              </a:rPr>
              <a:t>zamiaru wykonania robót budowlanych właściwemu organowi - kopia, wraz z: oświadczeniem, że w terminie 30 dni od dnia zgłoszenia zamiaru wykonania robót budowlanych, właściwy organ nie wniósł sprzeciwu </a:t>
            </a:r>
            <a:r>
              <a:rPr lang="pl-PL" sz="2400" dirty="0">
                <a:solidFill>
                  <a:srgbClr val="000000"/>
                </a:solidFill>
              </a:rPr>
              <a:t>– oryginał </a:t>
            </a:r>
          </a:p>
          <a:p>
            <a:pPr lvl="0" algn="just"/>
            <a:r>
              <a:rPr lang="pl-PL" sz="2400" b="1" dirty="0">
                <a:solidFill>
                  <a:srgbClr val="000000"/>
                </a:solidFill>
              </a:rPr>
              <a:t>lub potwierdzenie właściwego organu, że nie wniósł sprzeciwu wobec zgłoszonego zamiaru wykonania robót budowlanych </a:t>
            </a:r>
            <a:r>
              <a:rPr lang="pl-PL" sz="2400" dirty="0">
                <a:solidFill>
                  <a:srgbClr val="000000"/>
                </a:solidFill>
              </a:rPr>
              <a:t>– kopia. </a:t>
            </a:r>
            <a:r>
              <a:rPr lang="pl-PL" sz="2400" dirty="0">
                <a:solidFill>
                  <a:srgbClr val="00B050"/>
                </a:solidFill>
              </a:rPr>
              <a:t>(Kryterium gotowość wniosku do </a:t>
            </a:r>
            <a:r>
              <a:rPr lang="pl-PL" sz="2400" dirty="0" smtClean="0">
                <a:solidFill>
                  <a:srgbClr val="00B050"/>
                </a:solidFill>
              </a:rPr>
              <a:t>realizacji).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Kopia zgłoszenia zamiaru wykonania robót budowlanych powinna zostać złożona wraz z kopią dołączonych do zgłoszenia załączników. </a:t>
            </a:r>
          </a:p>
          <a:p>
            <a:pPr algn="just"/>
            <a:r>
              <a:rPr lang="pl-PL" sz="2400" u="sng" dirty="0">
                <a:solidFill>
                  <a:srgbClr val="000000"/>
                </a:solidFill>
              </a:rPr>
              <a:t>Załączniki te dotyczą operacji, na realizację, których nie jest wymagane pozwolenie na budowę, lecz dokument zgłoszenia zamiaru wykonania robót budowlanych do właściwego organu administracji budowlanej</a:t>
            </a:r>
            <a:r>
              <a:rPr lang="pl-PL" sz="2400" u="sng" dirty="0">
                <a:solidFill>
                  <a:srgbClr val="000000"/>
                </a:solidFill>
                <a:latin typeface="Times New Roman"/>
              </a:rPr>
              <a:t>. </a:t>
            </a:r>
            <a:endParaRPr lang="pl-PL" sz="2400" u="sng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142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2768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0000"/>
                </a:solidFill>
              </a:rPr>
              <a:t>Zgłoszenie zmiany sposobu użytkowania obiektu budowlanego lub jego części- wykazujemy w części E. Inne załączniki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- Załącznik nie wykazany w Instrukcji do wniosku o dofinansowanie, ale może być niezbędny</a:t>
            </a:r>
          </a:p>
          <a:p>
            <a:pPr marL="342900" indent="-342900" algn="just">
              <a:buFontTx/>
              <a:buChar char="-"/>
            </a:pPr>
            <a:r>
              <a:rPr lang="pl-PL" sz="2400" b="1" dirty="0" smtClean="0">
                <a:solidFill>
                  <a:srgbClr val="000000"/>
                </a:solidFill>
              </a:rPr>
              <a:t>Zmiany </a:t>
            </a:r>
            <a:r>
              <a:rPr lang="pl-PL" sz="2400" b="1" dirty="0">
                <a:solidFill>
                  <a:srgbClr val="000000"/>
                </a:solidFill>
              </a:rPr>
              <a:t>sposobu użytkowania dokonuje się w szczególności </a:t>
            </a:r>
            <a:r>
              <a:rPr lang="pl-PL" sz="2400" dirty="0">
                <a:solidFill>
                  <a:srgbClr val="000000"/>
                </a:solidFill>
              </a:rPr>
              <a:t>w przypadku </a:t>
            </a:r>
            <a:r>
              <a:rPr lang="pl-PL" sz="2400" b="1" dirty="0">
                <a:solidFill>
                  <a:srgbClr val="000000"/>
                </a:solidFill>
              </a:rPr>
              <a:t>rozpoczęcia lub zakończenia </a:t>
            </a:r>
            <a:r>
              <a:rPr lang="pl-PL" sz="2400" dirty="0">
                <a:solidFill>
                  <a:srgbClr val="000000"/>
                </a:solidFill>
              </a:rPr>
              <a:t>w obiekcie budowlanym lub jego części działalności, która zmienia warunki: bezpieczeństwa pożarowego, powodziowego, pracy, zdrowotne, higieniczno-sanitarne, ochrony środowiska, lub też zmienia układ i wielkość obciążeń. 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l-PL" sz="2400" dirty="0" smtClean="0">
                <a:solidFill>
                  <a:srgbClr val="000000"/>
                </a:solidFill>
              </a:rPr>
              <a:t>Zgłoszenia </a:t>
            </a:r>
            <a:r>
              <a:rPr lang="pl-PL" sz="2400" dirty="0">
                <a:solidFill>
                  <a:srgbClr val="000000"/>
                </a:solidFill>
              </a:rPr>
              <a:t>należy dokonać </a:t>
            </a:r>
            <a:r>
              <a:rPr lang="pl-PL" sz="2400" b="1" dirty="0">
                <a:solidFill>
                  <a:srgbClr val="000000"/>
                </a:solidFill>
              </a:rPr>
              <a:t>przed</a:t>
            </a:r>
            <a:r>
              <a:rPr lang="pl-PL" sz="2400" dirty="0">
                <a:solidFill>
                  <a:srgbClr val="000000"/>
                </a:solidFill>
              </a:rPr>
              <a:t> dokonaniem zmiany sposobu użytkowania - w innym przypadku nie wywoła ono skutku prawnego, a zmiana sposobu użytkowania zostanie uznana za samowolę.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305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4073" y="98072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1" dirty="0">
                <a:solidFill>
                  <a:srgbClr val="000000"/>
                </a:solidFill>
              </a:rPr>
              <a:t>E. Inne załączniki </a:t>
            </a:r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podmiot ubiegający się o przyznanie pomocy może wpisać oraz załączyć do wniosku załączniki, które w jego opinii są niezbędne pracownikowi UM do oceny wniosku, a których nie wyszczególniono w sekcji B.VII. A oraz B. </a:t>
            </a:r>
          </a:p>
          <a:p>
            <a:pPr algn="just"/>
            <a:r>
              <a:rPr lang="pl-PL" sz="2400" b="1" dirty="0">
                <a:solidFill>
                  <a:srgbClr val="000000"/>
                </a:solidFill>
              </a:rPr>
              <a:t>W pole RAZEM należy wpisać sumę załączników załączonych do wniosku. 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6596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0591" y="63249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0000"/>
                </a:solidFill>
              </a:rPr>
              <a:t>NP.: Inne </a:t>
            </a:r>
            <a:r>
              <a:rPr lang="pl-PL" sz="2400" b="1" dirty="0">
                <a:solidFill>
                  <a:srgbClr val="000000"/>
                </a:solidFill>
              </a:rPr>
              <a:t>pozwolenia, zezwolenia i inne decyzje potwierdzające spełnienie warunków przyznania pomocy (w przypadku, gdy uzyskanie ich jest wymagane przez odrębne przepisy do realizacji operacji</a:t>
            </a:r>
            <a:r>
              <a:rPr lang="pl-PL" b="1" dirty="0">
                <a:solidFill>
                  <a:srgbClr val="000000"/>
                </a:solidFill>
              </a:rPr>
              <a:t>) </a:t>
            </a:r>
            <a:r>
              <a:rPr lang="pl-PL" b="1" dirty="0" smtClean="0">
                <a:solidFill>
                  <a:srgbClr val="000000"/>
                </a:solidFill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</a:rPr>
              <a:t>np.:</a:t>
            </a:r>
          </a:p>
          <a:p>
            <a:endParaRPr lang="pl-PL" sz="2400" b="1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sz="2400" i="1" dirty="0" smtClean="0">
                <a:solidFill>
                  <a:srgbClr val="000000"/>
                </a:solidFill>
              </a:rPr>
              <a:t>Decyzja </a:t>
            </a:r>
            <a:r>
              <a:rPr lang="pl-PL" sz="2400" i="1" dirty="0">
                <a:solidFill>
                  <a:srgbClr val="000000"/>
                </a:solidFill>
              </a:rPr>
              <a:t>wydana przez Powiatowego Lekarza Weterynarii </a:t>
            </a:r>
            <a:endParaRPr lang="pl-PL" sz="2400" i="1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sz="2400" i="1" dirty="0">
                <a:solidFill>
                  <a:srgbClr val="000000"/>
                </a:solidFill>
              </a:rPr>
              <a:t>Opinia wydana przez Powiatowego Inspektora Sanitarnego </a:t>
            </a:r>
            <a:endParaRPr lang="pl-PL" sz="2400" i="1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sz="2400" i="1" dirty="0" smtClean="0">
                <a:solidFill>
                  <a:srgbClr val="000000"/>
                </a:solidFill>
              </a:rPr>
              <a:t>Zaświadczenie </a:t>
            </a:r>
            <a:r>
              <a:rPr lang="pl-PL" sz="2400" i="1" dirty="0">
                <a:solidFill>
                  <a:srgbClr val="000000"/>
                </a:solidFill>
              </a:rPr>
              <a:t>o wpisie do ewidencji innych </a:t>
            </a:r>
            <a:r>
              <a:rPr lang="pl-PL" sz="2400" i="1" dirty="0" smtClean="0">
                <a:solidFill>
                  <a:srgbClr val="000000"/>
                </a:solidFill>
              </a:rPr>
              <a:t>obiektów, w przypadku</a:t>
            </a:r>
            <a:r>
              <a:rPr lang="pl-PL" sz="2400" i="1" dirty="0">
                <a:solidFill>
                  <a:srgbClr val="000000"/>
                </a:solidFill>
              </a:rPr>
              <a:t>, gdy w ramach prowadzonej działalności podmiot ubiegający się o przyznanie pomocy świadczy usługi polegające na udostępnianiu miejsc noclegowych, wystawione nie wcześniej niż 3 miesiąc przed złożeniem wniosku o przyznanie </a:t>
            </a:r>
            <a:r>
              <a:rPr lang="pl-PL" sz="2400" i="1" dirty="0" smtClean="0">
                <a:solidFill>
                  <a:srgbClr val="000000"/>
                </a:solidFill>
              </a:rPr>
              <a:t>pomocy</a:t>
            </a:r>
          </a:p>
          <a:p>
            <a:pPr marL="285750" indent="-285750" algn="just">
              <a:buFontTx/>
              <a:buChar char="-"/>
            </a:pPr>
            <a:r>
              <a:rPr lang="pl-PL" sz="2400" i="1" dirty="0" smtClean="0">
                <a:solidFill>
                  <a:srgbClr val="000000"/>
                </a:solidFill>
              </a:rPr>
              <a:t>Przyrzeczenie </a:t>
            </a:r>
            <a:r>
              <a:rPr lang="pl-PL" sz="2400" i="1" dirty="0">
                <a:solidFill>
                  <a:srgbClr val="000000"/>
                </a:solidFill>
              </a:rPr>
              <a:t>zaszeregowania obiektu do odpowiedniego rodzaju i kategorii (promesa</a:t>
            </a:r>
            <a:r>
              <a:rPr lang="pl-PL" sz="2400" i="1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. </a:t>
            </a:r>
            <a:endParaRPr lang="pl-PL" sz="2400" i="1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2718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0591" y="632490"/>
            <a:ext cx="86409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0000"/>
                </a:solidFill>
              </a:rPr>
              <a:t>Oświadczenia- formularze w ogłoszeniu o naborze nr 9/2019/</a:t>
            </a:r>
            <a:r>
              <a:rPr lang="pl-PL" sz="2400" b="1" dirty="0" err="1" smtClean="0">
                <a:solidFill>
                  <a:srgbClr val="000000"/>
                </a:solidFill>
              </a:rPr>
              <a:t>PORiM</a:t>
            </a:r>
            <a:r>
              <a:rPr lang="pl-PL" sz="2400" b="1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pl-PL" sz="2400" b="1" i="1" dirty="0" smtClean="0">
                <a:solidFill>
                  <a:srgbClr val="FF0000"/>
                </a:solidFill>
              </a:rPr>
              <a:t>ZOBOWIĄZANIE </a:t>
            </a:r>
            <a:r>
              <a:rPr lang="pl-PL" sz="2400" b="1" i="1" dirty="0">
                <a:solidFill>
                  <a:srgbClr val="FF0000"/>
                </a:solidFill>
              </a:rPr>
              <a:t>BENEFICJENTA dotyczące udzielania informacji </a:t>
            </a:r>
            <a:r>
              <a:rPr lang="pl-PL" sz="2400" i="1" dirty="0">
                <a:solidFill>
                  <a:srgbClr val="000000"/>
                </a:solidFill>
              </a:rPr>
              <a:t>na potrzeby statystyczne, ewaluacji i monitoringu LSR, oznakowania i informowania o źródle finasowania, współpracy z LGD, udostępniania danych oraz informacji dotyczącej weryfikacji złożonego wniosku na potrzeby </a:t>
            </a:r>
            <a:r>
              <a:rPr lang="pl-PL" sz="2400" i="1" dirty="0" smtClean="0">
                <a:solidFill>
                  <a:srgbClr val="000000"/>
                </a:solidFill>
              </a:rPr>
              <a:t>LGD</a:t>
            </a:r>
          </a:p>
          <a:p>
            <a:pPr marL="285750" indent="-285750" algn="just">
              <a:buFontTx/>
              <a:buChar char="-"/>
            </a:pPr>
            <a:r>
              <a:rPr lang="pl-PL" sz="2400" b="1" i="1" dirty="0" smtClean="0">
                <a:solidFill>
                  <a:srgbClr val="FF0000"/>
                </a:solidFill>
              </a:rPr>
              <a:t>Oświadczenie  </a:t>
            </a:r>
            <a:r>
              <a:rPr lang="pl-PL" sz="2400" b="1" i="1" dirty="0">
                <a:solidFill>
                  <a:srgbClr val="FF0000"/>
                </a:solidFill>
              </a:rPr>
              <a:t>do wniosku o dofinansowanie </a:t>
            </a:r>
            <a:r>
              <a:rPr lang="pl-PL" sz="2400" i="1" dirty="0">
                <a:solidFill>
                  <a:srgbClr val="000000"/>
                </a:solidFill>
              </a:rPr>
              <a:t>w ramach priorytetu 4 Zwiększenie zatrudnienia i spójności terytorialnej, zawartym w Programie Operacyjnym „Rybactwo i Morze” na lata 2014-2020, </a:t>
            </a:r>
            <a:r>
              <a:rPr lang="pl-PL" sz="2400" b="1" i="1" dirty="0">
                <a:solidFill>
                  <a:srgbClr val="000000"/>
                </a:solidFill>
              </a:rPr>
              <a:t>dotyczące realizacji zasady równości szans i niedyskryminacji, w tym dostępności dla osób </a:t>
            </a:r>
            <a:r>
              <a:rPr lang="pl-PL" sz="2400" b="1" i="1" dirty="0" smtClean="0">
                <a:solidFill>
                  <a:srgbClr val="000000"/>
                </a:solidFill>
              </a:rPr>
              <a:t>niepełnosprawnych</a:t>
            </a:r>
            <a:endParaRPr lang="pl-PL" sz="2400" i="1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sz="2400" b="1" i="1" dirty="0" smtClean="0">
                <a:solidFill>
                  <a:srgbClr val="FF0000"/>
                </a:solidFill>
              </a:rPr>
              <a:t>Oświadczenie  </a:t>
            </a:r>
            <a:r>
              <a:rPr lang="pl-PL" sz="2400" b="1" i="1" dirty="0">
                <a:solidFill>
                  <a:srgbClr val="FF0000"/>
                </a:solidFill>
              </a:rPr>
              <a:t>do wniosku o dofinansowanie </a:t>
            </a:r>
            <a:r>
              <a:rPr lang="pl-PL" sz="2400" i="1" dirty="0">
                <a:solidFill>
                  <a:srgbClr val="000000"/>
                </a:solidFill>
              </a:rPr>
              <a:t>w ramach priorytetu 4 Zwiększenie zatrudnienia i spójności terytorialnej, zawartym w Programie Operacyjnym „Rybactwo i Morze” na lata 2014-2020, </a:t>
            </a:r>
            <a:r>
              <a:rPr lang="pl-PL" sz="2400" b="1" i="1" dirty="0">
                <a:solidFill>
                  <a:srgbClr val="000000"/>
                </a:solidFill>
              </a:rPr>
              <a:t>dotyczące niezakończenia </a:t>
            </a:r>
            <a:r>
              <a:rPr lang="pl-PL" sz="2400" b="1" i="1" dirty="0" smtClean="0">
                <a:solidFill>
                  <a:srgbClr val="000000"/>
                </a:solidFill>
              </a:rPr>
              <a:t>operacji</a:t>
            </a: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9995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object 2"/>
          <p:cNvSpPr>
            <a:spLocks noChangeArrowheads="1"/>
          </p:cNvSpPr>
          <p:nvPr/>
        </p:nvSpPr>
        <p:spPr bwMode="auto">
          <a:xfrm>
            <a:off x="669925" y="401638"/>
            <a:ext cx="1463675" cy="1012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32099" name="object 3"/>
          <p:cNvSpPr>
            <a:spLocks noChangeArrowheads="1"/>
          </p:cNvSpPr>
          <p:nvPr/>
        </p:nvSpPr>
        <p:spPr bwMode="auto">
          <a:xfrm>
            <a:off x="377825" y="1878013"/>
            <a:ext cx="6175375" cy="1322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32100" name="object 5"/>
          <p:cNvSpPr>
            <a:spLocks noChangeArrowheads="1"/>
          </p:cNvSpPr>
          <p:nvPr/>
        </p:nvSpPr>
        <p:spPr bwMode="auto">
          <a:xfrm>
            <a:off x="6719888" y="2057400"/>
            <a:ext cx="1716087" cy="1143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01381" name="object 6"/>
          <p:cNvSpPr txBox="1">
            <a:spLocks noChangeArrowheads="1"/>
          </p:cNvSpPr>
          <p:nvPr/>
        </p:nvSpPr>
        <p:spPr bwMode="auto">
          <a:xfrm>
            <a:off x="661988" y="412750"/>
            <a:ext cx="31432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65288" indent="23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2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rgbClr val="9C2687"/>
                </a:solidFill>
                <a:latin typeface="Arial" charset="0"/>
                <a:cs typeface="Arial" pitchFamily="34" charset="0"/>
              </a:rPr>
              <a:t>LOKALNA </a:t>
            </a:r>
            <a:r>
              <a:rPr lang="pl-PL" altLang="pl-PL" sz="1900" dirty="0" smtClean="0">
                <a:solidFill>
                  <a:srgbClr val="9C2687"/>
                </a:solidFill>
                <a:latin typeface="Arial" charset="0"/>
                <a:cs typeface="Arial" pitchFamily="34" charset="0"/>
              </a:rPr>
              <a:t>STRATEGIA </a:t>
            </a:r>
            <a:r>
              <a:rPr lang="pl-PL" altLang="pl-PL" sz="2200" dirty="0" smtClean="0">
                <a:solidFill>
                  <a:srgbClr val="9C2687"/>
                </a:solidFill>
                <a:latin typeface="Arial" charset="0"/>
                <a:cs typeface="Arial" pitchFamily="34" charset="0"/>
              </a:rPr>
              <a:t>ROZWOJU</a:t>
            </a:r>
            <a:endParaRPr lang="pl-PL" altLang="pl-PL" sz="2200" dirty="0" smtClean="0">
              <a:latin typeface="Arial" charset="0"/>
              <a:cs typeface="Arial" pitchFamily="34" charset="0"/>
            </a:endParaRPr>
          </a:p>
          <a:p>
            <a:pPr algn="just"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500" dirty="0" smtClean="0">
                <a:solidFill>
                  <a:srgbClr val="9C2687"/>
                </a:solidFill>
                <a:latin typeface="Times New Roman" pitchFamily="18" charset="0"/>
                <a:cs typeface="Times New Roman" pitchFamily="18" charset="0"/>
              </a:rPr>
              <a:t>2016-2022</a:t>
            </a:r>
            <a:endParaRPr lang="pl-PL" alt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200" dirty="0" smtClean="0">
                <a:solidFill>
                  <a:srgbClr val="0E6034"/>
                </a:solidFill>
                <a:latin typeface="+mj-lt"/>
                <a:cs typeface="Arial" pitchFamily="34" charset="0"/>
              </a:rPr>
              <a:t>PARTNERSTWO</a:t>
            </a:r>
            <a:r>
              <a:rPr lang="pl-PL" altLang="pl-PL" sz="1700" dirty="0" smtClean="0">
                <a:solidFill>
                  <a:srgbClr val="0E6034"/>
                </a:solidFill>
                <a:latin typeface="+mj-lt"/>
                <a:cs typeface="Arial" pitchFamily="34" charset="0"/>
              </a:rPr>
              <a:t> 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200" dirty="0" smtClean="0">
                <a:solidFill>
                  <a:srgbClr val="0E6034"/>
                </a:solidFill>
                <a:latin typeface="+mj-lt"/>
                <a:cs typeface="Times New Roman" pitchFamily="18" charset="0"/>
              </a:rPr>
              <a:t>DLA  DOLINY BARYCZV</a:t>
            </a:r>
            <a:endParaRPr lang="pl-PL" altLang="pl-PL" sz="1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5950" y="541338"/>
            <a:ext cx="1682750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24124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345" dirty="0">
                <a:solidFill>
                  <a:srgbClr val="F7F6F9"/>
                </a:solidFill>
                <a:latin typeface="Times New Roman"/>
                <a:cs typeface="Times New Roman"/>
              </a:rPr>
              <a:t>SZ</a:t>
            </a:r>
            <a:r>
              <a:rPr sz="3100" spc="-565" dirty="0">
                <a:solidFill>
                  <a:srgbClr val="F7F6F9"/>
                </a:solidFill>
                <a:latin typeface="Times New Roman"/>
                <a:cs typeface="Times New Roman"/>
              </a:rPr>
              <a:t>K</a:t>
            </a:r>
            <a:r>
              <a:rPr sz="3100" spc="-434" dirty="0">
                <a:solidFill>
                  <a:srgbClr val="F7F6F9"/>
                </a:solidFill>
                <a:latin typeface="Times New Roman"/>
                <a:cs typeface="Times New Roman"/>
              </a:rPr>
              <a:t>OL</a:t>
            </a:r>
            <a:r>
              <a:rPr sz="3100" spc="30" dirty="0">
                <a:solidFill>
                  <a:srgbClr val="F7F6F9"/>
                </a:solidFill>
                <a:latin typeface="Times New Roman"/>
                <a:cs typeface="Times New Roman"/>
              </a:rPr>
              <a:t>I</a:t>
            </a:r>
            <a:r>
              <a:rPr sz="3100" spc="-500" dirty="0">
                <a:solidFill>
                  <a:srgbClr val="F7F6F9"/>
                </a:solidFill>
                <a:latin typeface="Times New Roman"/>
                <a:cs typeface="Times New Roman"/>
              </a:rPr>
              <a:t>MY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8263" y="541338"/>
            <a:ext cx="2157412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6348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385" dirty="0">
                <a:solidFill>
                  <a:srgbClr val="F7F6F9"/>
                </a:solidFill>
                <a:latin typeface="Times New Roman"/>
                <a:cs typeface="Times New Roman"/>
              </a:rPr>
              <a:t>D</a:t>
            </a:r>
            <a:r>
              <a:rPr sz="3100" spc="-165" dirty="0">
                <a:solidFill>
                  <a:srgbClr val="F7F6F9"/>
                </a:solidFill>
                <a:latin typeface="Times New Roman"/>
                <a:cs typeface="Times New Roman"/>
              </a:rPr>
              <a:t>O</a:t>
            </a:r>
            <a:r>
              <a:rPr sz="3100" spc="-450" dirty="0">
                <a:solidFill>
                  <a:srgbClr val="F7F6F9"/>
                </a:solidFill>
                <a:latin typeface="Times New Roman"/>
                <a:cs typeface="Times New Roman"/>
              </a:rPr>
              <a:t>RADZAMY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3363" y="1127125"/>
            <a:ext cx="2325687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5715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225" dirty="0">
                <a:solidFill>
                  <a:srgbClr val="F7F6F9"/>
                </a:solidFill>
                <a:latin typeface="Times New Roman"/>
                <a:cs typeface="Times New Roman"/>
              </a:rPr>
              <a:t>F</a:t>
            </a:r>
            <a:r>
              <a:rPr sz="3100" spc="-170" dirty="0">
                <a:solidFill>
                  <a:srgbClr val="F7F6F9"/>
                </a:solidFill>
                <a:latin typeface="Times New Roman"/>
                <a:cs typeface="Times New Roman"/>
              </a:rPr>
              <a:t>I</a:t>
            </a:r>
            <a:r>
              <a:rPr sz="3100" spc="-450" dirty="0">
                <a:solidFill>
                  <a:srgbClr val="F7F6F9"/>
                </a:solidFill>
                <a:latin typeface="Times New Roman"/>
                <a:cs typeface="Times New Roman"/>
              </a:rPr>
              <a:t>N</a:t>
            </a:r>
            <a:r>
              <a:rPr sz="3100" spc="-195" dirty="0">
                <a:solidFill>
                  <a:srgbClr val="F7F6F9"/>
                </a:solidFill>
                <a:latin typeface="Times New Roman"/>
                <a:cs typeface="Times New Roman"/>
              </a:rPr>
              <a:t>A</a:t>
            </a:r>
            <a:r>
              <a:rPr sz="3100" spc="-355" dirty="0">
                <a:solidFill>
                  <a:srgbClr val="F7F6F9"/>
                </a:solidFill>
                <a:latin typeface="Times New Roman"/>
                <a:cs typeface="Times New Roman"/>
              </a:rPr>
              <a:t>NSUJ</a:t>
            </a:r>
            <a:r>
              <a:rPr sz="3100" spc="-250" dirty="0">
                <a:solidFill>
                  <a:srgbClr val="F7F6F9"/>
                </a:solidFill>
                <a:latin typeface="Times New Roman"/>
                <a:cs typeface="Times New Roman"/>
              </a:rPr>
              <a:t> </a:t>
            </a:r>
            <a:r>
              <a:rPr sz="3100" spc="-380" dirty="0">
                <a:solidFill>
                  <a:srgbClr val="F7F6F9"/>
                </a:solidFill>
                <a:latin typeface="Times New Roman"/>
                <a:cs typeface="Times New Roman"/>
              </a:rPr>
              <a:t>E</a:t>
            </a:r>
            <a:r>
              <a:rPr sz="3100" spc="-525" dirty="0">
                <a:solidFill>
                  <a:srgbClr val="F7F6F9"/>
                </a:solidFill>
                <a:latin typeface="Times New Roman"/>
                <a:cs typeface="Times New Roman"/>
              </a:rPr>
              <a:t>MY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32105" name="pole tekstowe 15"/>
          <p:cNvSpPr txBox="1">
            <a:spLocks noChangeArrowheads="1"/>
          </p:cNvSpPr>
          <p:nvPr/>
        </p:nvSpPr>
        <p:spPr bwMode="auto">
          <a:xfrm>
            <a:off x="433388" y="4271963"/>
            <a:ext cx="7411594" cy="28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/>
              <a:t>Biuro Stowarzyszenia ”Partnerstwo dla Doliny Baryczy”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  56 – 300 Milicz Pl. </a:t>
            </a:r>
            <a:r>
              <a:rPr lang="pl-PL" altLang="pl-PL" sz="1800" dirty="0" err="1"/>
              <a:t>Ks.E</a:t>
            </a:r>
            <a:r>
              <a:rPr lang="pl-PL" altLang="pl-PL" sz="1800" dirty="0"/>
              <a:t>. </a:t>
            </a:r>
            <a:r>
              <a:rPr lang="pl-PL" altLang="pl-PL" sz="1800" dirty="0" err="1"/>
              <a:t>Waresiaka</a:t>
            </a:r>
            <a:r>
              <a:rPr lang="pl-PL" altLang="pl-PL" sz="1800" dirty="0"/>
              <a:t>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Czynne od </a:t>
            </a:r>
            <a:r>
              <a:rPr lang="pl-PL" altLang="pl-PL" sz="1800" dirty="0" err="1"/>
              <a:t>pn</a:t>
            </a:r>
            <a:r>
              <a:rPr lang="pl-PL" altLang="pl-PL" sz="1800" dirty="0"/>
              <a:t> – </a:t>
            </a:r>
            <a:r>
              <a:rPr lang="pl-PL" altLang="pl-PL" sz="1800" dirty="0" err="1"/>
              <a:t>pt</a:t>
            </a:r>
            <a:r>
              <a:rPr lang="pl-PL" altLang="pl-PL" sz="1800" dirty="0"/>
              <a:t> w godz. 8 –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/>
              <a:t>Doradztwo od 10 – 16 po uzgodnieniu terminu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hlinkClick r:id="rId6"/>
              </a:rPr>
              <a:t>partnertwo@nasza.barycz.pl</a:t>
            </a:r>
            <a:r>
              <a:rPr lang="pl-PL" altLang="pl-PL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Tel. 71 38 30 432 lub  535 999 </a:t>
            </a:r>
            <a:r>
              <a:rPr lang="pl-PL" altLang="pl-PL" sz="1800" dirty="0" smtClean="0"/>
              <a:t>187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/>
              <a:t>Możliwe również online (</a:t>
            </a:r>
            <a:r>
              <a:rPr lang="pl-PL" altLang="pl-PL" sz="1800" dirty="0" err="1" smtClean="0"/>
              <a:t>google</a:t>
            </a:r>
            <a:r>
              <a:rPr lang="pl-PL" altLang="pl-PL" sz="1800" dirty="0" smtClean="0"/>
              <a:t> </a:t>
            </a:r>
            <a:r>
              <a:rPr lang="pl-PL" altLang="pl-PL" sz="1800" dirty="0" err="1" smtClean="0"/>
              <a:t>meet</a:t>
            </a:r>
            <a:r>
              <a:rPr lang="pl-PL" altLang="pl-PL" sz="1800" dirty="0" smtClean="0"/>
              <a:t>, </a:t>
            </a:r>
            <a:r>
              <a:rPr lang="pl-PL" altLang="pl-PL" sz="1800" dirty="0" err="1" smtClean="0"/>
              <a:t>messenger</a:t>
            </a:r>
            <a:r>
              <a:rPr lang="pl-PL" altLang="pl-PL" sz="1800" dirty="0" smtClean="0"/>
              <a:t> po telefonicznym ustaleniu)</a:t>
            </a: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 </a:t>
            </a:r>
          </a:p>
        </p:txBody>
      </p:sp>
      <p:sp>
        <p:nvSpPr>
          <p:cNvPr id="132106" name="object 5"/>
          <p:cNvSpPr>
            <a:spLocks noChangeArrowheads="1"/>
          </p:cNvSpPr>
          <p:nvPr/>
        </p:nvSpPr>
        <p:spPr bwMode="auto">
          <a:xfrm>
            <a:off x="6248400" y="4800600"/>
            <a:ext cx="2187575" cy="1228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3210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638550"/>
            <a:ext cx="3756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8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424238"/>
            <a:ext cx="41624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3"/>
          <p:cNvSpPr>
            <a:spLocks noChangeArrowheads="1"/>
          </p:cNvSpPr>
          <p:nvPr/>
        </p:nvSpPr>
        <p:spPr bwMode="auto">
          <a:xfrm>
            <a:off x="0" y="6015038"/>
            <a:ext cx="4324350" cy="822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/>
          </p:nvPr>
        </p:nvGraphicFramePr>
        <p:xfrm>
          <a:off x="101600" y="188913"/>
          <a:ext cx="8856663" cy="6662737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gospodarczy Doliny Baryczy służący zachowaniu specyfiki obszaru i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91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9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Poprawa potencjału sprzedażowego przedsiębiorstw rybackich 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369">
                <a:tc grid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Zakres operacji 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konkursowych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obejmuje: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podnoszenie wartości produktów sektora rybołówstwa i akwakultury przez tworzenie lub rozwijanie łańcucha dostaw, obejmującego działalność związaną z produkcją, przetwarzaniem i obrotem produktami sektora rybołówstwa i akwakultury,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przedsiębiorczości lub innowacji młodych ludzi w łańcuchu dostaw, o którym mowa w lit. a;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Preferowany  zakres operacji obejmuje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Działania służące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podniesieniu wartości produktów rybactwa 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każdym etapie, od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przygotowania ryby do sprzedaży, jej przetworzenie, transport, po magazynowanie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Sprzedaż produktów rybactwa z rodzimych gospodarstw, ich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oznakowanie i promocja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Wsparcie operacji w ramach łańcucha dostaw gospodarstwo –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gastronomia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w tym rozbudowa remont czy modernizacja podmiotów gastronomicznych. Przygotowanie nowych produktów lub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unowocześnienie procesu produkcji i sprzedaży (przetwórstwo, wędzenie). 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operacji - związanych z hurtową lub detaliczną sprzedażą ryb - w zakresie modernizacji, wyposażenia, transportu, magazynowania, promocji i informacji na temat pochodzenia produktu.  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52400" y="1905000"/>
            <a:ext cx="87630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górę 3"/>
          <p:cNvSpPr/>
          <p:nvPr/>
        </p:nvSpPr>
        <p:spPr>
          <a:xfrm>
            <a:off x="6019800" y="1752600"/>
            <a:ext cx="228600" cy="1524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884" name="pole tekstowe 6"/>
          <p:cNvSpPr txBox="1">
            <a:spLocks noChangeArrowheads="1"/>
          </p:cNvSpPr>
          <p:nvPr/>
        </p:nvSpPr>
        <p:spPr bwMode="auto">
          <a:xfrm>
            <a:off x="5449888" y="1182688"/>
            <a:ext cx="349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Zakres tożsamy z celem opisanym w par. 4 Rozporządzenia MGMiŻŚ</a:t>
            </a:r>
          </a:p>
        </p:txBody>
      </p:sp>
    </p:spTree>
    <p:extLst>
      <p:ext uri="{BB962C8B-B14F-4D97-AF65-F5344CB8AC3E}">
        <p14:creationId xmlns:p14="http://schemas.microsoft.com/office/powerpoint/2010/main" val="11379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tekstu 2"/>
          <p:cNvSpPr>
            <a:spLocks noGrp="1"/>
          </p:cNvSpPr>
          <p:nvPr>
            <p:ph type="body" idx="1"/>
          </p:nvPr>
        </p:nvSpPr>
        <p:spPr>
          <a:xfrm>
            <a:off x="427038" y="3944938"/>
            <a:ext cx="8051800" cy="917575"/>
          </a:xfrm>
        </p:spPr>
        <p:txBody>
          <a:bodyPr/>
          <a:lstStyle/>
          <a:p>
            <a:endParaRPr lang="pl-PL" altLang="pl-PL" sz="14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pl-PL" altLang="pl-PL" sz="14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pl-PL" altLang="pl-PL" sz="1200" dirty="0" smtClean="0">
                <a:latin typeface="Tahoma" pitchFamily="34" charset="0"/>
                <a:cs typeface="Tahoma" pitchFamily="34" charset="0"/>
              </a:rPr>
              <a:t>Materiał opracowany przez Stowarzyszenie „Partnerstwo dla Doliny Baryczy”</a:t>
            </a:r>
          </a:p>
          <a:p>
            <a:endParaRPr lang="pl-PL" altLang="pl-PL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0835" name="Prostokąt 3"/>
          <p:cNvSpPr>
            <a:spLocks noChangeArrowheads="1"/>
          </p:cNvSpPr>
          <p:nvPr/>
        </p:nvSpPr>
        <p:spPr bwMode="auto">
          <a:xfrm>
            <a:off x="223838" y="4862513"/>
            <a:ext cx="845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Instytucja Zarządzająca PROW 2014-2020 – Minister Rolnictwa i Rozwoju Wsi</a:t>
            </a:r>
          </a:p>
        </p:txBody>
      </p:sp>
      <p:sp>
        <p:nvSpPr>
          <p:cNvPr id="120836" name="pole tekstowe 4"/>
          <p:cNvSpPr txBox="1">
            <a:spLocks noChangeArrowheads="1"/>
          </p:cNvSpPr>
          <p:nvPr/>
        </p:nvSpPr>
        <p:spPr bwMode="auto">
          <a:xfrm>
            <a:off x="152400" y="5286375"/>
            <a:ext cx="899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Materiał współfinansowany ze środków Unii Europejskiej w ramach </a:t>
            </a:r>
            <a:r>
              <a:rPr lang="pl-PL" altLang="pl-PL" sz="1000">
                <a:latin typeface="Tahoma" pitchFamily="34" charset="0"/>
                <a:cs typeface="Tahoma" pitchFamily="34" charset="0"/>
              </a:rPr>
              <a:t>Poddziałanie 19.4 Wsparcie na rzecz kosztów bieżących i aktywizacji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Programu Rozwoju Obszarów Wiejskich na lata 2014-2020.</a:t>
            </a:r>
          </a:p>
        </p:txBody>
      </p:sp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3"/>
            <a:ext cx="8307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pole tekstowe 2"/>
          <p:cNvSpPr txBox="1">
            <a:spLocks noChangeArrowheads="1"/>
          </p:cNvSpPr>
          <p:nvPr/>
        </p:nvSpPr>
        <p:spPr bwMode="auto">
          <a:xfrm>
            <a:off x="827088" y="1631950"/>
            <a:ext cx="7705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Zajrzyj na naszą stronę  poświęconą projektom.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hlinkClick r:id="rId3"/>
              </a:rPr>
              <a:t>www.projekty.barycz.pl</a:t>
            </a:r>
            <a:endParaRPr lang="pl-PL" altLang="pl-PL"/>
          </a:p>
          <a:p>
            <a:pPr eaLnBrk="1" hangingPunct="1">
              <a:spcBef>
                <a:spcPct val="0"/>
              </a:spcBef>
            </a:pPr>
            <a:r>
              <a:rPr lang="pl-PL" altLang="pl-PL"/>
              <a:t>Znajdziesz tam informację dotyczące  zrealizowanych projektów, możliwości dofinansowania, zasad doradztwa a także materiały ze szkoleń! </a:t>
            </a:r>
          </a:p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0839" name="pole tekstowe 3"/>
          <p:cNvSpPr txBox="1">
            <a:spLocks noChangeArrowheads="1"/>
          </p:cNvSpPr>
          <p:nvPr/>
        </p:nvSpPr>
        <p:spPr bwMode="auto">
          <a:xfrm>
            <a:off x="3779838" y="3109913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b="1"/>
              <a:t>Dziękujemy za udział w szkoleniu!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90" y="5877272"/>
            <a:ext cx="3198019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4800" y="304800"/>
          <a:ext cx="8534400" cy="461963"/>
        </p:xfrm>
        <a:graphic>
          <a:graphicData uri="http://schemas.openxmlformats.org/drawingml/2006/table">
            <a:tbl>
              <a:tblPr/>
              <a:tblGrid>
                <a:gridCol w="152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6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Poprawa potencjału sprzedażowego przedsiębiorstw rybackich 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8" name="Prostokąt 2"/>
          <p:cNvSpPr>
            <a:spLocks noChangeArrowheads="1"/>
          </p:cNvSpPr>
          <p:nvPr/>
        </p:nvSpPr>
        <p:spPr bwMode="auto">
          <a:xfrm>
            <a:off x="304800" y="1308100"/>
            <a:ext cx="8610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Grupa wsparcia:</a:t>
            </a:r>
            <a:r>
              <a:rPr lang="pl-PL" altLang="pl-PL"/>
              <a:t> osoby fizyczne, przedsiębiorcy, osoby prawne lub jednostki organizacyjne nieposiadające osobowości prawnej</a:t>
            </a:r>
            <a:r>
              <a:rPr lang="pl-PL" altLang="pl-PL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Intensywność wsparcia:</a:t>
            </a:r>
            <a:r>
              <a:rPr lang="pl-PL" altLang="pl-PL"/>
              <a:t> maksymalna do kwoty wynikającej z Rozporządzenia MGMiŻŚ z 06 września 2016 r.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Poziom dofinansowania i warunki dostępu</a:t>
            </a:r>
            <a:r>
              <a:rPr lang="pl-PL" altLang="pl-PL"/>
              <a:t>: do 50% , operacja zakłada utworzenie lub utrzymanie co najmniej jednego miejsca pracy lub podjęcie działalności gospodarczej w rozumieniu przepisów o swobodzie działalności gospodarczej, i wynika to z celu realizowanej operacji. </a:t>
            </a:r>
          </a:p>
        </p:txBody>
      </p:sp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4800" y="304800"/>
          <a:ext cx="8534400" cy="461963"/>
        </p:xfrm>
        <a:graphic>
          <a:graphicData uri="http://schemas.openxmlformats.org/drawingml/2006/table">
            <a:tbl>
              <a:tblPr/>
              <a:tblGrid>
                <a:gridCol w="152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6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Poprawa potencjału sprzedażowego przedsiębiorstw rybackich 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55" y="6059375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 dirty="0" smtClean="0">
                <a:cs typeface="Times New Roman" pitchFamily="18" charset="0"/>
              </a:rPr>
              <a:t>Warunkiem jest wpisanie we wniosku i osiągnięcie wskaźników:</a:t>
            </a:r>
            <a:endParaRPr lang="pl-PL" alt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58" y="1700808"/>
            <a:ext cx="6727434" cy="35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6084888" y="6237288"/>
            <a:ext cx="2914650" cy="554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600" y="188913"/>
          <a:ext cx="8928100" cy="652145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gospodarczy Doliny Baryczy służący zachowaniu specyfiki obszaru i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Rozwój lokalnej przedsiębiorczości.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074">
                <a:tc grid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Zakres operacji w trybie 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konkursowym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obejmuje: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różnicowanie działalności lub dywersyfikację zatrudnienia osób wykonujących pracę związaną z sektorem rybołówstwa i akwakultury przez tworzenie lub utrzymanie miejsc pracy niezwiązanych z podstawową działalnością rybacką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 podejmowanie, wykonywanie lub rozwijanie działalności gospodarczej służącej rozwojowi obszarów rybackich i obszarów akwakultury,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uczenia się osób związanych z sektorem rybołówstwa i akwakultury oraz wymianę przez takie osoby doświadczeń i dobrych praktyk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Preferowany zakres operacji obejmuje: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Tworzenia lub rozwijanie oferty bazującej na rybackim potencjale obszaru (obszaru objętym LSR) w zakresie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oferty turystycznej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np. powstawanie, modernizacja i promocja łowisk, zakup i udostępnienie sprzętu; modernizacja i dostosowanie obiektów wraz z zapleczem pobytowym (noclegi, gastronomia, itp.).  Podejmowanie lub rozwijanie działalności gospodarczej w zakresie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powstawania produktów i usług lokalnych, bazujących na potencjale obszaru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Podnoszenie kwalifikacji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szkolenie osób, mających zatrudnienie w rybactwie oraz planujących zakładać lub rozwijać ofertę pobytową, w szczególności w zakresie przeciwdziałania zmianom klimatu, promocji i innowacji.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52400" y="1752600"/>
            <a:ext cx="8847138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dół 3"/>
          <p:cNvSpPr/>
          <p:nvPr/>
        </p:nvSpPr>
        <p:spPr>
          <a:xfrm>
            <a:off x="6705600" y="3810000"/>
            <a:ext cx="228600" cy="304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789" name="pole tekstowe 5"/>
          <p:cNvSpPr txBox="1">
            <a:spLocks noChangeArrowheads="1"/>
          </p:cNvSpPr>
          <p:nvPr/>
        </p:nvSpPr>
        <p:spPr bwMode="auto">
          <a:xfrm>
            <a:off x="4398963" y="4016375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Times New Roman" pitchFamily="18" charset="0"/>
              </a:rPr>
              <a:t>Zakres tożsamy z celem opisanym w par. 5 Rozporządzenia MGMiŻŚ</a:t>
            </a:r>
          </a:p>
        </p:txBody>
      </p:sp>
    </p:spTree>
    <p:extLst>
      <p:ext uri="{BB962C8B-B14F-4D97-AF65-F5344CB8AC3E}">
        <p14:creationId xmlns:p14="http://schemas.microsoft.com/office/powerpoint/2010/main" val="7736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762000"/>
          <a:ext cx="7835900" cy="287338"/>
        </p:xfrm>
        <a:graphic>
          <a:graphicData uri="http://schemas.openxmlformats.org/drawingml/2006/table">
            <a:tbl>
              <a:tblPr/>
              <a:tblGrid>
                <a:gridCol w="151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02" name="Prostokąt 2"/>
          <p:cNvSpPr>
            <a:spLocks noChangeArrowheads="1"/>
          </p:cNvSpPr>
          <p:nvPr/>
        </p:nvSpPr>
        <p:spPr bwMode="auto">
          <a:xfrm>
            <a:off x="533400" y="1376363"/>
            <a:ext cx="792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itchFamily="18" charset="0"/>
              </a:rPr>
              <a:t>Grupa wsparcia:</a:t>
            </a:r>
            <a:r>
              <a:rPr lang="pl-PL" altLang="pl-PL" sz="1800">
                <a:latin typeface="Times New Roman" pitchFamily="18" charset="0"/>
              </a:rPr>
              <a:t> osoby fizyczne, przedsiębiorcy, osoby prawne lub jednostki organizacyjne nieposiadające osobowości prawnej</a:t>
            </a:r>
            <a:r>
              <a:rPr lang="pl-PL" altLang="pl-PL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itchFamily="18" charset="0"/>
              </a:rPr>
              <a:t>Intensywność wsparcia:</a:t>
            </a:r>
            <a:r>
              <a:rPr lang="pl-PL" altLang="pl-PL" sz="1800">
                <a:latin typeface="Times New Roman" pitchFamily="18" charset="0"/>
              </a:rPr>
              <a:t> maksymalna do kwoty wynikającej z Rozporządzenia MGMiŻŚ z 06 września 2016 r.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itchFamily="18" charset="0"/>
                <a:cs typeface="Times New Roman" pitchFamily="18" charset="0"/>
              </a:rPr>
              <a:t>Poziom dofinansowania i warunki dostępu</a:t>
            </a: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: do 50% , operacja zakłada utworzenie lub utrzymanie co najmniej jednego miejsca pracy lub podjęcie działalności gospodarczej w rozumieniu przepisów o swobodzie działalności gospodarczej, i wynika to z celu realizowanej operacji</a:t>
            </a:r>
            <a:endParaRPr lang="pl-PL" altLang="pl-PL" sz="1800">
              <a:latin typeface="Times New Roman" pitchFamily="18" charset="0"/>
            </a:endParaRPr>
          </a:p>
        </p:txBody>
      </p:sp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762000"/>
          <a:ext cx="7835900" cy="287338"/>
        </p:xfrm>
        <a:graphic>
          <a:graphicData uri="http://schemas.openxmlformats.org/drawingml/2006/table">
            <a:tbl>
              <a:tblPr/>
              <a:tblGrid>
                <a:gridCol w="151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6132513"/>
            <a:ext cx="3792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7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l-PL" altLang="pl-PL" sz="1800" b="1">
                <a:latin typeface="Times New Roman" pitchFamily="18" charset="0"/>
                <a:cs typeface="Times New Roman" pitchFamily="18" charset="0"/>
              </a:rPr>
              <a:t>Warunkiem jest wpisanie we wniosku i osiągnięcie wskaźników:</a:t>
            </a:r>
            <a:endParaRPr lang="pl-PL" altLang="pl-PL" sz="1800">
              <a:latin typeface="Times New Roman" pitchFamily="18" charset="0"/>
            </a:endParaRPr>
          </a:p>
        </p:txBody>
      </p:sp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28763"/>
            <a:ext cx="58959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1731963" y="319088"/>
            <a:ext cx="6800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Budżet i harmonogram </a:t>
            </a:r>
            <a:r>
              <a:rPr lang="pl-PL" altLang="pl-PL" sz="2400" dirty="0" err="1">
                <a:solidFill>
                  <a:srgbClr val="000000"/>
                </a:solidFill>
              </a:rPr>
              <a:t>RiM</a:t>
            </a:r>
            <a:endParaRPr lang="pl-PL" altLang="pl-PL" sz="2400" dirty="0">
              <a:solidFill>
                <a:srgbClr val="00000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cel </a:t>
            </a:r>
            <a:r>
              <a:rPr lang="pl-PL" altLang="pl-PL" sz="2400" dirty="0" smtClean="0">
                <a:solidFill>
                  <a:srgbClr val="000000"/>
                </a:solidFill>
              </a:rPr>
              <a:t>1 </a:t>
            </a:r>
            <a:endParaRPr lang="pl-PL" altLang="pl-PL" sz="2400" dirty="0">
              <a:solidFill>
                <a:srgbClr val="00000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NABÓR </a:t>
            </a:r>
            <a:r>
              <a:rPr lang="pl-PL" altLang="pl-PL" sz="2400" dirty="0" smtClean="0">
                <a:solidFill>
                  <a:srgbClr val="FF0000"/>
                </a:solidFill>
              </a:rPr>
              <a:t>13/2021/</a:t>
            </a:r>
            <a:r>
              <a:rPr lang="pl-PL" altLang="pl-PL" sz="2400" dirty="0" err="1" smtClean="0">
                <a:solidFill>
                  <a:srgbClr val="FF0000"/>
                </a:solidFill>
              </a:rPr>
              <a:t>PORiM</a:t>
            </a:r>
            <a:endParaRPr lang="pl-PL" altLang="pl-PL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87337" y="2060848"/>
          <a:ext cx="8569325" cy="2743398"/>
        </p:xfrm>
        <a:graphic>
          <a:graphicData uri="http://schemas.openxmlformats.org/drawingml/2006/table">
            <a:tbl>
              <a:tblPr/>
              <a:tblGrid>
                <a:gridCol w="224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Źródło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158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Wsparcie lub tworzenie miejsc pracy lub podejmowanie działalności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1.1.1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125 390,00 zł</a:t>
                      </a: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535718"/>
                  </a:ext>
                </a:extLst>
              </a:tr>
              <a:tr h="47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1.1.2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700 000,00 zł</a:t>
                      </a:r>
                      <a:endParaRPr lang="pl-PL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1.2.1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1 401 127,34 </a:t>
                      </a:r>
                      <a:r>
                        <a:rPr lang="pl-PL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zł</a:t>
                      </a:r>
                      <a:endParaRPr lang="pl-PL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2 226 517,34 zł</a:t>
                      </a:r>
                      <a:endParaRPr lang="pl-PL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003800" y="24923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9512" y="5013177"/>
            <a:ext cx="8229600" cy="151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</a:rPr>
              <a:t>UWAGA!!! Podana alokacja jest orientacyjna i zależy od aktualnego kursu Euro i kwoty wolnych środków przekazywanych przez Ministerstwo Rolnictwa i Rozwoju Wsi na początku każdego </a:t>
            </a:r>
            <a:r>
              <a:rPr lang="pl-PL" sz="1800" dirty="0" smtClean="0">
                <a:solidFill>
                  <a:srgbClr val="FF0000"/>
                </a:solidFill>
              </a:rPr>
              <a:t>miesiąca. LGD wybiera do kwoty w ogłoszeniu, ale Samorząd Województwa weryfikuję dostępność środków w momencie podpisywania </a:t>
            </a:r>
            <a:r>
              <a:rPr lang="pl-PL" sz="1800" dirty="0">
                <a:solidFill>
                  <a:srgbClr val="FF0000"/>
                </a:solidFill>
              </a:rPr>
              <a:t>umów. Przystępując do naboru, Wnioskodawca akceptuje i przyjmuje powyższe do wiadomości.</a:t>
            </a:r>
          </a:p>
        </p:txBody>
      </p:sp>
    </p:spTree>
    <p:extLst>
      <p:ext uri="{BB962C8B-B14F-4D97-AF65-F5344CB8AC3E}">
        <p14:creationId xmlns:p14="http://schemas.microsoft.com/office/powerpoint/2010/main" val="40966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5"/>
          <p:cNvSpPr>
            <a:spLocks noChangeArrowheads="1"/>
          </p:cNvSpPr>
          <p:nvPr/>
        </p:nvSpPr>
        <p:spPr bwMode="auto">
          <a:xfrm>
            <a:off x="7199313" y="65088"/>
            <a:ext cx="1944687" cy="1076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object 2"/>
          <p:cNvSpPr txBox="1">
            <a:spLocks noChangeArrowheads="1"/>
          </p:cNvSpPr>
          <p:nvPr/>
        </p:nvSpPr>
        <p:spPr bwMode="auto">
          <a:xfrm>
            <a:off x="179388" y="158750"/>
            <a:ext cx="66563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000000"/>
                </a:solidFill>
              </a:rPr>
              <a:t>TERMIN </a:t>
            </a:r>
            <a:r>
              <a:rPr lang="pl-PL" altLang="pl-PL" sz="4000" b="1" dirty="0" smtClean="0">
                <a:solidFill>
                  <a:srgbClr val="000000"/>
                </a:solidFill>
              </a:rPr>
              <a:t>NABORU</a:t>
            </a:r>
            <a:endParaRPr lang="pl-PL" altLang="pl-PL" sz="4000" b="1" dirty="0">
              <a:solidFill>
                <a:srgbClr val="000000"/>
              </a:solidFill>
            </a:endParaRPr>
          </a:p>
        </p:txBody>
      </p:sp>
      <p:sp>
        <p:nvSpPr>
          <p:cNvPr id="44036" name="object 3"/>
          <p:cNvSpPr txBox="1">
            <a:spLocks noChangeArrowheads="1"/>
          </p:cNvSpPr>
          <p:nvPr/>
        </p:nvSpPr>
        <p:spPr bwMode="auto">
          <a:xfrm>
            <a:off x="199980" y="980728"/>
            <a:ext cx="83518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75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 smtClean="0">
                <a:solidFill>
                  <a:srgbClr val="FF0000"/>
                </a:solidFill>
              </a:rPr>
              <a:t>Termin naboru: od godz. 8.00 w dn. 2021-06-25 do godz. 12 w dn. 2021-07-09</a:t>
            </a:r>
          </a:p>
          <a:p>
            <a:pPr eaLnBrk="1" hangingPunct="1">
              <a:spcBef>
                <a:spcPts val="775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 smtClean="0">
                <a:solidFill>
                  <a:srgbClr val="FF0000"/>
                </a:solidFill>
              </a:rPr>
              <a:t>Szkolenia on-line: 23, 24.06.2021 r.</a:t>
            </a:r>
            <a:endParaRPr lang="pl-PL" altLang="pl-PL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775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>
                <a:solidFill>
                  <a:srgbClr val="FF0000"/>
                </a:solidFill>
              </a:rPr>
              <a:t>Ogłoszenie o naborze </a:t>
            </a:r>
            <a:r>
              <a:rPr lang="pl-PL" altLang="pl-PL" sz="2800" dirty="0">
                <a:solidFill>
                  <a:srgbClr val="000000"/>
                </a:solidFill>
              </a:rPr>
              <a:t>(zamieszczenie ogłoszenia o naborze min. 14 dni przed naborem):</a:t>
            </a:r>
            <a:r>
              <a:rPr lang="pl-PL" altLang="pl-PL" sz="2800" b="1" dirty="0">
                <a:solidFill>
                  <a:srgbClr val="FF0000"/>
                </a:solidFill>
              </a:rPr>
              <a:t>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od 10.06.2021</a:t>
            </a:r>
            <a:endParaRPr lang="pl-PL" altLang="pl-PL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63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 smtClean="0">
                <a:solidFill>
                  <a:srgbClr val="FF0000"/>
                </a:solidFill>
              </a:rPr>
              <a:t>Ocena wniosków: zakończenie na początku sierpnia 2021</a:t>
            </a:r>
            <a:endParaRPr lang="pl-PL" altLang="pl-PL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763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>
                <a:solidFill>
                  <a:srgbClr val="FF0000"/>
                </a:solidFill>
              </a:rPr>
              <a:t>Przekazanie wniosków do SW: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VIII 2021</a:t>
            </a:r>
            <a:endParaRPr lang="pl-PL" altLang="pl-PL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763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>
                <a:solidFill>
                  <a:srgbClr val="FF0000"/>
                </a:solidFill>
              </a:rPr>
              <a:t>Zawarcie umów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II-III 2022</a:t>
            </a:r>
          </a:p>
          <a:p>
            <a:pPr eaLnBrk="1" hangingPunct="1">
              <a:spcBef>
                <a:spcPts val="763"/>
              </a:spcBef>
              <a:buClr>
                <a:srgbClr val="FF0000"/>
              </a:buClr>
              <a:buFontTx/>
              <a:buChar char="•"/>
            </a:pPr>
            <a:r>
              <a:rPr lang="pl-PL" altLang="pl-PL" sz="2800" b="1" dirty="0" smtClean="0">
                <a:solidFill>
                  <a:srgbClr val="FF0000"/>
                </a:solidFill>
              </a:rPr>
              <a:t>Realizacja do końca marca 2023</a:t>
            </a:r>
            <a:endParaRPr lang="pl-PL" alt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28600"/>
            <a:ext cx="47720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75"/>
            <a:ext cx="39179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Zakres  spotkania: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/>
              <a:t>G</a:t>
            </a:r>
            <a:r>
              <a:rPr lang="pl-PL" b="1" dirty="0" smtClean="0"/>
              <a:t>odz. </a:t>
            </a:r>
            <a:r>
              <a:rPr lang="pl-PL" b="1" dirty="0"/>
              <a:t>9</a:t>
            </a:r>
            <a:r>
              <a:rPr lang="pl-PL" b="1" dirty="0" smtClean="0"/>
              <a:t>.00 – 13.00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 smtClean="0"/>
              <a:t>9-11: informacje ogólne, zasady aplikowania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l-PL" dirty="0" smtClean="0"/>
              <a:t>11-13: </a:t>
            </a:r>
            <a:r>
              <a:rPr lang="pl-PL" dirty="0"/>
              <a:t>Omówienie wniosku o </a:t>
            </a:r>
            <a:r>
              <a:rPr lang="pl-PL" dirty="0" smtClean="0"/>
              <a:t>dofinansowanie oraz biznesplanu</a:t>
            </a: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07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556792"/>
            <a:ext cx="8855968" cy="49814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475" y="526102"/>
            <a:ext cx="814705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OGŁOSZENIE O NABORZE- szukaj na stronie </a:t>
            </a:r>
            <a:r>
              <a:rPr lang="pl-PL" sz="2400" b="1" dirty="0">
                <a:solidFill>
                  <a:srgbClr val="FF0000"/>
                </a:solidFill>
              </a:rPr>
              <a:t>projekty.barycz.pl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1800" b="1" dirty="0">
                <a:solidFill>
                  <a:srgbClr val="FF0000"/>
                </a:solidFill>
                <a:hlinkClick r:id="rId3"/>
              </a:rPr>
              <a:t>http://projekty.barycz.pl/ogloszenie-o-naborze-wnioskow-o-dofinansowanie-nr-132021porim-wsparcie-dzialan-srodowiskowych-w-gospodarstwach-rybackich-lancucha-dostaw-produktow-rybactwa-oraz-przedsiebiorczosci-na-obszarze-doliny-baryczy-1210</a:t>
            </a: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414713" y="3160713"/>
            <a:ext cx="1081087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611188" y="5044034"/>
            <a:ext cx="2803525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25" y="319088"/>
            <a:ext cx="6381750" cy="492125"/>
          </a:xfrm>
        </p:spPr>
        <p:txBody>
          <a:bodyPr rtlCol="0">
            <a:normAutofit fontScale="90000"/>
          </a:bodyPr>
          <a:lstStyle/>
          <a:p>
            <a:pPr marL="4089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5" dirty="0" smtClean="0">
                <a:solidFill>
                  <a:srgbClr val="000000"/>
                </a:solidFill>
              </a:rPr>
              <a:t>SKRÓTY</a:t>
            </a:r>
            <a:endParaRPr sz="3200" dirty="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5808663"/>
            <a:ext cx="2227263" cy="1044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6628" name="object 4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8051800" cy="5816600"/>
          </a:xfrm>
        </p:spPr>
        <p:txBody>
          <a:bodyPr/>
          <a:lstStyle/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LSR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Strategia rozwoju lokalnego kierowanego przez społeczność dla Doliny Baryczy na lata 2016-2022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LGD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Lokalna Grupa Działania- organizacja wybrana do realizacji LSR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SW/UM/UMWD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Samorząd Województwa/Urząd Marszałkowski Województwa Dolnośląskiego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MRiRW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Ministerstwo Rolnictwa i Rozwoju Wsi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MGMiŻŚ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Ministerstwo Gospodarki Morskiej i Żeglugi Śródlądowej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ARiMR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Agencja Restrukturyzacji i Modernizacji Rolnictwa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NGO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organizacja pozarządowa (stowarzyszenie lub fundacja)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JSFP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jednostka sektora finansów publicznych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PROW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Program Rozwoju Obszarów Wiejskich na lata 2014-2020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 </a:t>
            </a:r>
            <a:r>
              <a:rPr lang="pl-PL" altLang="pl-PL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RiM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/PO RYBY- 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Program Operacyjny Rybactwo i Morze na lata 2014-2020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WOPP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wniosek o przyznanie pomocy (PROW)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WOD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wniosek o dofinansowanie (PO </a:t>
            </a:r>
            <a:r>
              <a:rPr lang="pl-PL" altLang="pl-PL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RiM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WOP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wniosek o płatność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BP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biznesplan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Wnioskodawca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osoba ubiegająca się o przyznanie pomocy/dofinansowanie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Beneficjent</a:t>
            </a:r>
            <a:r>
              <a:rPr lang="pl-PL" altLang="pl-PL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osoba, której przyznano pomoc/dofinansowanie (podpisano umowę)</a:t>
            </a: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endParaRPr lang="pl-PL" altLang="pl-PL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55600" indent="-342900" eaLnBrk="1" hangingPunct="1">
              <a:spcBef>
                <a:spcPct val="0"/>
              </a:spcBef>
              <a:buFont typeface="Symbol" pitchFamily="18" charset="2"/>
              <a:buChar char=""/>
              <a:tabLst>
                <a:tab pos="355600" algn="l"/>
                <a:tab pos="1116013" algn="l"/>
              </a:tabLst>
            </a:pPr>
            <a:endParaRPr lang="pl-PL" altLang="pl-PL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55600" indent="-342900" eaLnBrk="1" hangingPunct="1">
              <a:spcBef>
                <a:spcPct val="0"/>
              </a:spcBef>
              <a:tabLst>
                <a:tab pos="355600" algn="l"/>
                <a:tab pos="1116013" algn="l"/>
              </a:tabLst>
            </a:pPr>
            <a:endParaRPr lang="pl-PL" altLang="pl-PL" sz="18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763" y="239713"/>
            <a:ext cx="7762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Zada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2625" y="239713"/>
            <a:ext cx="4127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b="1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0724" name="object 4"/>
          <p:cNvSpPr txBox="1">
            <a:spLocks noChangeArrowheads="1"/>
          </p:cNvSpPr>
          <p:nvPr/>
        </p:nvSpPr>
        <p:spPr bwMode="auto">
          <a:xfrm>
            <a:off x="258763" y="671513"/>
            <a:ext cx="3906837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3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Opracowanie LSR  (zakres, kryteria) Ogłoszenie Konkursu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dirty="0">
                <a:latin typeface="Calibri" pitchFamily="34" charset="0"/>
              </a:rPr>
              <a:t>Szkolenia – doradztwo – opracowanie wniosku i złączników (biznesplan)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Przygotowanie i złożenie wniosku o przyznanie pomocy (dofinasowanie)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lnSpc>
                <a:spcPct val="133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Ocena  KRYTERIA (z możliwością protestu) Ostateczna weryfikacja wniosków</a:t>
            </a:r>
          </a:p>
          <a:p>
            <a:pPr eaLnBrk="1" hangingPunct="1">
              <a:spcBef>
                <a:spcPts val="13"/>
              </a:spcBef>
            </a:pPr>
            <a:endParaRPr lang="pl-PL" altLang="pl-PL" sz="2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Podpisanie umowy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sz="1600" b="1" dirty="0">
                <a:latin typeface="Calibri" pitchFamily="34" charset="0"/>
              </a:rPr>
              <a:t>Realizacja projektu </a:t>
            </a:r>
            <a:r>
              <a:rPr lang="pl-PL" altLang="pl-PL" sz="1600" dirty="0">
                <a:latin typeface="Calibri" pitchFamily="34" charset="0"/>
              </a:rPr>
              <a:t>zgodnie z umową lub aneksem  - cel, wskaźniki  </a:t>
            </a:r>
            <a:r>
              <a:rPr lang="pl-PL" altLang="pl-PL" sz="1600" b="1" dirty="0">
                <a:latin typeface="Calibri" pitchFamily="34" charset="0"/>
              </a:rPr>
              <a:t>do 2 lat (PROW) lub do 18 m-</a:t>
            </a:r>
            <a:r>
              <a:rPr lang="pl-PL" altLang="pl-PL" sz="1600" b="1" dirty="0" err="1">
                <a:latin typeface="Calibri" pitchFamily="34" charset="0"/>
              </a:rPr>
              <a:t>cy</a:t>
            </a:r>
            <a:r>
              <a:rPr lang="pl-PL" altLang="pl-PL" sz="1600" b="1" dirty="0">
                <a:latin typeface="Calibri" pitchFamily="34" charset="0"/>
              </a:rPr>
              <a:t> (RIM</a:t>
            </a:r>
            <a:r>
              <a:rPr lang="pl-PL" altLang="pl-PL" sz="1600" b="1" dirty="0" smtClean="0">
                <a:latin typeface="Calibri" pitchFamily="34" charset="0"/>
              </a:rPr>
              <a:t>), max do 31.03.2023</a:t>
            </a:r>
            <a:endParaRPr lang="pl-PL" altLang="pl-PL" sz="1600" dirty="0">
              <a:latin typeface="Calibri" pitchFamily="34" charset="0"/>
            </a:endParaRPr>
          </a:p>
          <a:p>
            <a:pPr eaLnBrk="1" hangingPunct="1">
              <a:spcBef>
                <a:spcPts val="725"/>
              </a:spcBef>
            </a:pPr>
            <a:r>
              <a:rPr lang="pl-PL" altLang="pl-PL" dirty="0">
                <a:latin typeface="Calibri" pitchFamily="34" charset="0"/>
              </a:rPr>
              <a:t>Szkolenia – doradztwo - rozliczenie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projektu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Przygotowanie i złożenie wniosku o płatność (rozliczenie)  z  UMWD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Utrzymanie trwałości projektu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cel, wskaźniki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2625" y="671513"/>
            <a:ext cx="403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</a:p>
        </p:txBody>
      </p:sp>
      <p:sp>
        <p:nvSpPr>
          <p:cNvPr id="30726" name="object 6"/>
          <p:cNvSpPr txBox="1">
            <a:spLocks noChangeArrowheads="1"/>
          </p:cNvSpPr>
          <p:nvPr/>
        </p:nvSpPr>
        <p:spPr bwMode="auto">
          <a:xfrm>
            <a:off x="4492625" y="1036638"/>
            <a:ext cx="1235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>
                <a:latin typeface="Calibri" pitchFamily="34" charset="0"/>
              </a:rPr>
              <a:t>LGD – Zarząd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2625" y="1403350"/>
            <a:ext cx="11112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5" dirty="0">
                <a:latin typeface="Calibri"/>
                <a:cs typeface="Calibri"/>
              </a:rPr>
              <a:t>biu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2625" y="2043113"/>
            <a:ext cx="145573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0" dirty="0">
                <a:latin typeface="Calibri"/>
                <a:cs typeface="Calibri"/>
              </a:rPr>
              <a:t>W</a:t>
            </a:r>
            <a:r>
              <a:rPr b="1" spc="-10" dirty="0">
                <a:latin typeface="Calibri"/>
                <a:cs typeface="Calibri"/>
              </a:rPr>
              <a:t>nio</a:t>
            </a:r>
            <a:r>
              <a:rPr b="1" spc="-5" dirty="0">
                <a:latin typeface="Calibri"/>
                <a:cs typeface="Calibri"/>
              </a:rPr>
              <a:t>s</a:t>
            </a:r>
            <a:r>
              <a:rPr b="1" spc="-60" dirty="0">
                <a:latin typeface="Calibri"/>
                <a:cs typeface="Calibri"/>
              </a:rPr>
              <a:t>k</a:t>
            </a:r>
            <a:r>
              <a:rPr b="1" spc="-20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d</a:t>
            </a:r>
            <a:r>
              <a:rPr b="1" spc="-35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w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spc="-10" dirty="0"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0729" name="object 9"/>
          <p:cNvSpPr txBox="1">
            <a:spLocks noChangeArrowheads="1"/>
          </p:cNvSpPr>
          <p:nvPr/>
        </p:nvSpPr>
        <p:spPr bwMode="auto">
          <a:xfrm>
            <a:off x="4492625" y="2682875"/>
            <a:ext cx="34623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>
                <a:latin typeface="Calibri" pitchFamily="34" charset="0"/>
              </a:rPr>
              <a:t>LGD - biuro, </a:t>
            </a:r>
            <a:r>
              <a:rPr lang="pl-PL" altLang="pl-PL" b="1">
                <a:solidFill>
                  <a:srgbClr val="FF0000"/>
                </a:solidFill>
                <a:latin typeface="Calibri" pitchFamily="34" charset="0"/>
              </a:rPr>
              <a:t>RADA </a:t>
            </a:r>
            <a:r>
              <a:rPr lang="pl-PL" altLang="pl-PL">
                <a:latin typeface="Calibri" pitchFamily="34" charset="0"/>
              </a:rPr>
              <a:t>(5 osób)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>
                <a:latin typeface="Calibri" pitchFamily="34" charset="0"/>
              </a:rPr>
              <a:t>UMWD + LGD ( zmiany, warunki wynikające z kryteriów i wskaźników)</a:t>
            </a:r>
          </a:p>
          <a:p>
            <a:pPr eaLnBrk="1" hangingPunct="1">
              <a:spcBef>
                <a:spcPct val="0"/>
              </a:spcBef>
            </a:pPr>
            <a:endParaRPr lang="pl-PL" altLang="pl-PL">
              <a:cs typeface="Times New Roman" pitchFamily="18" charset="0"/>
            </a:endParaRPr>
          </a:p>
          <a:p>
            <a:pPr eaLnBrk="1" hangingPunct="1">
              <a:spcBef>
                <a:spcPts val="1525"/>
              </a:spcBef>
            </a:pPr>
            <a:r>
              <a:rPr lang="pl-PL" altLang="pl-PL" b="1">
                <a:latin typeface="Calibri" pitchFamily="34" charset="0"/>
              </a:rPr>
              <a:t>Wnioskodawca / Beneficjent</a:t>
            </a:r>
            <a:endParaRPr lang="pl-PL" altLang="pl-PL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2625" y="3689350"/>
            <a:ext cx="7112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>
                <a:latin typeface="Calibri"/>
                <a:cs typeface="Calibri"/>
              </a:rPr>
              <a:t>U</a:t>
            </a:r>
            <a:r>
              <a:rPr spc="-30" dirty="0">
                <a:latin typeface="Calibri"/>
                <a:cs typeface="Calibri"/>
              </a:rPr>
              <a:t>M</a:t>
            </a:r>
            <a:r>
              <a:rPr spc="-2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46146" y="4845050"/>
            <a:ext cx="403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2625" y="5335588"/>
            <a:ext cx="2732088" cy="1169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0" dirty="0">
                <a:latin typeface="Calibri"/>
                <a:cs typeface="Calibri"/>
              </a:rPr>
              <a:t>W</a:t>
            </a:r>
            <a:r>
              <a:rPr b="1" spc="-10" dirty="0">
                <a:latin typeface="Calibri"/>
                <a:cs typeface="Calibri"/>
              </a:rPr>
              <a:t>nio</a:t>
            </a:r>
            <a:r>
              <a:rPr b="1" spc="-5" dirty="0">
                <a:latin typeface="Calibri"/>
                <a:cs typeface="Calibri"/>
              </a:rPr>
              <a:t>s</a:t>
            </a:r>
            <a:r>
              <a:rPr b="1" spc="-60" dirty="0">
                <a:latin typeface="Calibri"/>
                <a:cs typeface="Calibri"/>
              </a:rPr>
              <a:t>k</a:t>
            </a:r>
            <a:r>
              <a:rPr b="1" spc="-20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d</a:t>
            </a:r>
            <a:r>
              <a:rPr b="1" spc="-35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w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spc="-10" dirty="0">
                <a:latin typeface="Calibri"/>
                <a:cs typeface="Calibri"/>
              </a:rPr>
              <a:t>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/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Be</a:t>
            </a:r>
            <a:r>
              <a:rPr b="1" spc="-5" dirty="0">
                <a:latin typeface="Calibri"/>
                <a:cs typeface="Calibri"/>
              </a:rPr>
              <a:t>n</a:t>
            </a:r>
            <a:r>
              <a:rPr b="1" spc="-1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ficje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spc="-10" dirty="0">
                <a:latin typeface="Calibri"/>
                <a:cs typeface="Calibri"/>
              </a:rPr>
              <a:t>t</a:t>
            </a:r>
            <a:endParaRPr dirty="0">
              <a:latin typeface="Calibri"/>
              <a:cs typeface="Calibri"/>
            </a:endParaRPr>
          </a:p>
          <a:p>
            <a:pPr fontAlgn="auto">
              <a:spcBef>
                <a:spcPts val="7"/>
              </a:spcBef>
              <a:spcAft>
                <a:spcPts val="0"/>
              </a:spcAft>
              <a:defRPr/>
            </a:pPr>
            <a:endParaRPr sz="250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0" dirty="0">
                <a:latin typeface="Calibri"/>
                <a:cs typeface="Calibri"/>
              </a:rPr>
              <a:t>W</a:t>
            </a:r>
            <a:r>
              <a:rPr b="1" dirty="0">
                <a:latin typeface="Calibri"/>
                <a:cs typeface="Calibri"/>
              </a:rPr>
              <a:t>ni</a:t>
            </a:r>
            <a:r>
              <a:rPr b="1" spc="5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s</a:t>
            </a:r>
            <a:r>
              <a:rPr b="1" spc="-50" dirty="0">
                <a:latin typeface="Calibri"/>
                <a:cs typeface="Calibri"/>
              </a:rPr>
              <a:t>k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d</a:t>
            </a:r>
            <a:r>
              <a:rPr b="1" spc="-2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w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45" dirty="0">
                <a:latin typeface="Calibri"/>
                <a:cs typeface="Calibri"/>
              </a:rPr>
              <a:t>L</a:t>
            </a:r>
            <a:r>
              <a:rPr b="1" spc="-5" dirty="0">
                <a:latin typeface="Calibri"/>
                <a:cs typeface="Calibri"/>
              </a:rPr>
              <a:t>GD</a:t>
            </a:r>
            <a:endParaRPr dirty="0"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latin typeface="Calibri"/>
                <a:cs typeface="Calibri"/>
              </a:rPr>
              <a:t>UMWD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0733" name="object 13"/>
          <p:cNvSpPr>
            <a:spLocks/>
          </p:cNvSpPr>
          <p:nvPr/>
        </p:nvSpPr>
        <p:spPr bwMode="auto">
          <a:xfrm>
            <a:off x="6948488" y="288925"/>
            <a:ext cx="2052637" cy="584200"/>
          </a:xfrm>
          <a:custGeom>
            <a:avLst/>
            <a:gdLst>
              <a:gd name="T0" fmla="*/ 0 w 2052320"/>
              <a:gd name="T1" fmla="*/ 571582 h 584835"/>
              <a:gd name="T2" fmla="*/ 2058987 w 2052320"/>
              <a:gd name="T3" fmla="*/ 571582 h 584835"/>
              <a:gd name="T4" fmla="*/ 2058987 w 2052320"/>
              <a:gd name="T5" fmla="*/ 0 h 584835"/>
              <a:gd name="T6" fmla="*/ 0 w 2052320"/>
              <a:gd name="T7" fmla="*/ 0 h 584835"/>
              <a:gd name="T8" fmla="*/ 0 w 2052320"/>
              <a:gd name="T9" fmla="*/ 571582 h 5848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2320" h="584835">
                <a:moveTo>
                  <a:pt x="0" y="584771"/>
                </a:moveTo>
                <a:lnTo>
                  <a:pt x="2052320" y="584771"/>
                </a:lnTo>
                <a:lnTo>
                  <a:pt x="205232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" name="object 14"/>
          <p:cNvSpPr txBox="1"/>
          <p:nvPr/>
        </p:nvSpPr>
        <p:spPr>
          <a:xfrm>
            <a:off x="7027863" y="396875"/>
            <a:ext cx="1878012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4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0735" name="object 15"/>
          <p:cNvSpPr>
            <a:spLocks noChangeArrowheads="1"/>
          </p:cNvSpPr>
          <p:nvPr/>
        </p:nvSpPr>
        <p:spPr bwMode="auto">
          <a:xfrm>
            <a:off x="6948488" y="792163"/>
            <a:ext cx="2047875" cy="960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22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381000" y="319088"/>
            <a:ext cx="7381875" cy="368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mtClean="0">
                <a:latin typeface="Calibri" pitchFamily="34" charset="0"/>
                <a:ea typeface="Calibri" pitchFamily="34" charset="0"/>
                <a:cs typeface="Calibri" pitchFamily="34" charset="0"/>
              </a:rPr>
              <a:t>Wskazówki pomocne przy planowaniu etapów operacji.</a:t>
            </a:r>
          </a:p>
        </p:txBody>
      </p:sp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9144000" cy="33998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24" name="Nawias klamrowy otwierający 23"/>
          <p:cNvSpPr/>
          <p:nvPr/>
        </p:nvSpPr>
        <p:spPr>
          <a:xfrm rot="5400000">
            <a:off x="5524500" y="-228600"/>
            <a:ext cx="685800" cy="5486400"/>
          </a:xfrm>
          <a:prstGeom prst="leftBrace">
            <a:avLst>
              <a:gd name="adj1" fmla="val 8333"/>
              <a:gd name="adj2" fmla="val 65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5867400"/>
            <a:ext cx="40417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pole tekstowe 1"/>
          <p:cNvSpPr txBox="1">
            <a:spLocks noChangeArrowheads="1"/>
          </p:cNvSpPr>
          <p:nvPr/>
        </p:nvSpPr>
        <p:spPr bwMode="auto">
          <a:xfrm>
            <a:off x="3923928" y="1676401"/>
            <a:ext cx="2376264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400" dirty="0" smtClean="0"/>
              <a:t>Realizacja max. 18 m-</a:t>
            </a:r>
            <a:r>
              <a:rPr lang="pl-PL" altLang="pl-PL" sz="1400" dirty="0" err="1" smtClean="0"/>
              <a:t>cy</a:t>
            </a:r>
            <a:r>
              <a:rPr lang="pl-PL" altLang="pl-PL" sz="1400" dirty="0" smtClean="0"/>
              <a:t>, max. do 31.03.2023 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717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0" y="152400"/>
          <a:ext cx="9067800" cy="657066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Rozwój gospodarczy Doliny Baryczy, służący zachowaniu specyfiki obszaru i polepszeniu jakości życia.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Wzmocnienie rozpoznawalności i potencjału Doliny Baryczy.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1.2  Rozwój lokalnej przedsiębiorczości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 Wzrost aktywności i świadomości specyfiki obszaru wśród mieszkańców.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Rozwój kompleksowej i atrakcyjnej oferty obszaru. 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 rybackiego potencjału obszaru.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rybackiego charakteru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kompetencji i organizacji potencjału społecznego na rzecz zachowania specyfiki obszaru.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Spójna i widoczna oferta turystyczna Doliny Baryczy.  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Edukacja dla Doliny Baryczy,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(6 edycji ): DBP, EDU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Poprawa potencjału sprzedażowego przedsiębiorstw rybackich.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usług i produktów lokalnych, przyczyniających się do zachowania specyfiki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Tworzenie przestrzeni do podnoszenia kompetencji i organizacji atrakcyjnych form spędzania wolnego czasu.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Zachowanie, zwiększenie dostępności i atrakcyjności miejsc związanych ze specyfiką obszaru.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Działaj dla Doliny Baryczy,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aktywności gospodarczej mieszkańców.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Wzrost wiedzy i integracja społeczna mieszkańców poprzez wykorzystanie rybackiego dziedzictwa kulturowego.</a:t>
                      </a: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Wzmocnienie rybackiego potencjału obszaru poprzez  rozwój infrastruktury turystycznej i rekreacyjnej.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Ryba wpływa na … w Dolinnie Barszczy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Projekty własne – 6 edycji  DK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611188" y="152400"/>
            <a:ext cx="3529012" cy="60134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4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329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OGŁOSZENIE O NABORZE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82335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3300" dirty="0"/>
              <a:t>Ogłoszenie o naborze zawiera co najmniej elementy wymienione w art. 19 ust. 4 ustawy o RLKS, to jest wskazanie:</a:t>
            </a:r>
          </a:p>
          <a:p>
            <a:pPr lvl="0"/>
            <a:r>
              <a:rPr lang="pl-PL" sz="3300" b="1" dirty="0"/>
              <a:t>terminu składania wniosków</a:t>
            </a:r>
            <a:r>
              <a:rPr lang="pl-PL" sz="3300" dirty="0"/>
              <a:t>, poprzez wskazanie okresu, w ciągu którego wnioski będą </a:t>
            </a:r>
            <a:r>
              <a:rPr lang="pl-PL" sz="3300" dirty="0" smtClean="0"/>
              <a:t>przyjmowane -&gt; </a:t>
            </a:r>
            <a:r>
              <a:rPr lang="pl-PL" sz="3300" dirty="0" smtClean="0">
                <a:solidFill>
                  <a:srgbClr val="FF0000"/>
                </a:solidFill>
              </a:rPr>
              <a:t>25.06.21-09.07.21</a:t>
            </a:r>
            <a:endParaRPr lang="pl-PL" sz="3300" dirty="0"/>
          </a:p>
          <a:p>
            <a:pPr lvl="0"/>
            <a:r>
              <a:rPr lang="pl-PL" sz="3300" b="1" dirty="0"/>
              <a:t>miejsca składania tych wniosków </a:t>
            </a:r>
            <a:r>
              <a:rPr lang="pl-PL" sz="3300" dirty="0"/>
              <a:t>- dokładny adres miejsca, w którym przyjmowane będą </a:t>
            </a:r>
            <a:r>
              <a:rPr lang="pl-PL" sz="3300" dirty="0" smtClean="0"/>
              <a:t>wnioski -&gt; </a:t>
            </a:r>
            <a:r>
              <a:rPr lang="pl-PL" sz="3300" dirty="0" smtClean="0">
                <a:solidFill>
                  <a:srgbClr val="FF0000"/>
                </a:solidFill>
              </a:rPr>
              <a:t>biuro LGD</a:t>
            </a:r>
            <a:endParaRPr lang="pl-PL" sz="3300" dirty="0"/>
          </a:p>
          <a:p>
            <a:pPr lvl="0"/>
            <a:r>
              <a:rPr lang="pl-PL" sz="3300" b="1" dirty="0"/>
              <a:t>formy </a:t>
            </a:r>
            <a:r>
              <a:rPr lang="pl-PL" sz="3300" b="1" dirty="0" smtClean="0"/>
              <a:t>wsparcia </a:t>
            </a:r>
            <a:r>
              <a:rPr lang="pl-PL" sz="3300" dirty="0" smtClean="0"/>
              <a:t>-&gt; </a:t>
            </a:r>
            <a:r>
              <a:rPr lang="pl-PL" sz="3300" dirty="0">
                <a:solidFill>
                  <a:srgbClr val="FF0000"/>
                </a:solidFill>
              </a:rPr>
              <a:t>zgodnie z </a:t>
            </a:r>
            <a:r>
              <a:rPr lang="pl-PL" sz="3300" dirty="0" err="1">
                <a:solidFill>
                  <a:srgbClr val="FF0000"/>
                </a:solidFill>
              </a:rPr>
              <a:t>Rozpo</a:t>
            </a:r>
            <a:r>
              <a:rPr lang="pl-PL" sz="3300" dirty="0">
                <a:solidFill>
                  <a:srgbClr val="FF0000"/>
                </a:solidFill>
              </a:rPr>
              <a:t>. </a:t>
            </a:r>
            <a:r>
              <a:rPr lang="pl-PL" sz="3300" dirty="0" err="1" smtClean="0">
                <a:solidFill>
                  <a:srgbClr val="FF0000"/>
                </a:solidFill>
              </a:rPr>
              <a:t>MGMiŻŚ</a:t>
            </a:r>
            <a:endParaRPr lang="pl-PL" sz="3300" dirty="0" smtClean="0">
              <a:solidFill>
                <a:srgbClr val="FF0000"/>
              </a:solidFill>
            </a:endParaRPr>
          </a:p>
          <a:p>
            <a:pPr lvl="0"/>
            <a:r>
              <a:rPr lang="pl-PL" sz="3300" b="1" dirty="0" smtClean="0"/>
              <a:t>zakresu </a:t>
            </a:r>
            <a:r>
              <a:rPr lang="pl-PL" sz="3300" b="1" dirty="0"/>
              <a:t>tematycznego </a:t>
            </a:r>
            <a:r>
              <a:rPr lang="pl-PL" sz="3300" dirty="0" smtClean="0"/>
              <a:t>operacji -&gt; </a:t>
            </a:r>
            <a:r>
              <a:rPr lang="pl-PL" sz="3300" dirty="0" smtClean="0">
                <a:solidFill>
                  <a:srgbClr val="FF0000"/>
                </a:solidFill>
              </a:rPr>
              <a:t>przedsięwzięcie 1.1.1,1.1.2, 1.2.1,</a:t>
            </a:r>
          </a:p>
          <a:p>
            <a:pPr lvl="0"/>
            <a:r>
              <a:rPr lang="pl-PL" sz="3300" dirty="0" smtClean="0"/>
              <a:t>obowiązujących </a:t>
            </a:r>
            <a:r>
              <a:rPr lang="pl-PL" sz="3300" dirty="0"/>
              <a:t>w ramach naboru </a:t>
            </a:r>
            <a:r>
              <a:rPr lang="pl-PL" sz="3300" b="1" dirty="0"/>
              <a:t>warunków udzielenia </a:t>
            </a:r>
            <a:r>
              <a:rPr lang="pl-PL" sz="3300" b="1" dirty="0" smtClean="0"/>
              <a:t>wsparcia</a:t>
            </a:r>
            <a:r>
              <a:rPr lang="pl-PL" sz="3300" dirty="0" smtClean="0"/>
              <a:t>-&gt; </a:t>
            </a:r>
            <a:r>
              <a:rPr lang="pl-PL" sz="3300" dirty="0" smtClean="0">
                <a:solidFill>
                  <a:srgbClr val="FF0000"/>
                </a:solidFill>
              </a:rPr>
              <a:t>zgodność z programem, z rozporządzeniem RLKS</a:t>
            </a:r>
            <a:endParaRPr lang="pl-PL" sz="3300" dirty="0"/>
          </a:p>
          <a:p>
            <a:pPr lvl="0"/>
            <a:r>
              <a:rPr lang="pl-PL" sz="3300" dirty="0"/>
              <a:t>obowiązujących w ramach naboru </a:t>
            </a:r>
            <a:r>
              <a:rPr lang="pl-PL" sz="3300" b="1" dirty="0"/>
              <a:t>kryteriów wyboru operacji </a:t>
            </a:r>
            <a:r>
              <a:rPr lang="pl-PL" sz="3300" dirty="0"/>
              <a:t>wraz ze wskazaniem minimalnej liczby punktów, której uzyskanie jest warunkiem wyboru </a:t>
            </a:r>
            <a:r>
              <a:rPr lang="pl-PL" sz="3300" dirty="0" smtClean="0"/>
              <a:t>operacji- &gt;</a:t>
            </a:r>
            <a:r>
              <a:rPr lang="pl-PL" sz="3300" dirty="0">
                <a:solidFill>
                  <a:srgbClr val="FF0000"/>
                </a:solidFill>
              </a:rPr>
              <a:t> </a:t>
            </a:r>
            <a:r>
              <a:rPr lang="pl-PL" sz="3300" dirty="0" smtClean="0">
                <a:solidFill>
                  <a:srgbClr val="FF0000"/>
                </a:solidFill>
                <a:hlinkClick r:id="rId2"/>
              </a:rPr>
              <a:t>www.projekty.barycz.pl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5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329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OGŁOSZENIE O NABORZE c.d.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82335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pl-PL" sz="4200" dirty="0"/>
              <a:t>Ogłoszenie o naborze zawiera co najmniej elementy wymienione w art. 19 ust. 4 ustawy o RLKS, to jest wskazanie:</a:t>
            </a:r>
          </a:p>
          <a:p>
            <a:pPr lvl="0"/>
            <a:r>
              <a:rPr lang="pl-PL" sz="4200" dirty="0" smtClean="0"/>
              <a:t>informacji o </a:t>
            </a:r>
            <a:r>
              <a:rPr lang="pl-PL" sz="4200" b="1" dirty="0" smtClean="0"/>
              <a:t>wymaganych dokumentach</a:t>
            </a:r>
            <a:r>
              <a:rPr lang="pl-PL" sz="4200" dirty="0" smtClean="0"/>
              <a:t>, potwierdzających spełnienie warunków udzielenia wsparcia oraz kryteriów wyboru operacji-&gt;</a:t>
            </a:r>
            <a:r>
              <a:rPr lang="pl-PL" sz="4200" dirty="0" smtClean="0">
                <a:solidFill>
                  <a:srgbClr val="FF0000"/>
                </a:solidFill>
              </a:rPr>
              <a:t> należy złożyć załączniki wskazane we WOD + dokumenty wskazane w ogłoszeniu o naborze</a:t>
            </a:r>
            <a:endParaRPr lang="pl-PL" sz="4200" dirty="0" smtClean="0"/>
          </a:p>
          <a:p>
            <a:pPr lvl="0"/>
            <a:r>
              <a:rPr lang="pl-PL" sz="4200" dirty="0" smtClean="0"/>
              <a:t>wskazanie wysokości </a:t>
            </a:r>
            <a:r>
              <a:rPr lang="pl-PL" sz="4200" b="1" dirty="0" smtClean="0"/>
              <a:t>limitu środków </a:t>
            </a:r>
            <a:r>
              <a:rPr lang="pl-PL" sz="4200" dirty="0" smtClean="0"/>
              <a:t>w ramach ogłaszanego naboru</a:t>
            </a:r>
          </a:p>
          <a:p>
            <a:pPr lvl="0"/>
            <a:r>
              <a:rPr lang="pl-PL" sz="4200" dirty="0" smtClean="0"/>
              <a:t>informację o </a:t>
            </a:r>
            <a:r>
              <a:rPr lang="pl-PL" sz="4200" b="1" dirty="0" smtClean="0"/>
              <a:t>miejscu udostępnienia </a:t>
            </a:r>
            <a:r>
              <a:rPr lang="pl-PL" sz="4200" dirty="0" smtClean="0"/>
              <a:t>LSR, formularza </a:t>
            </a:r>
            <a:r>
              <a:rPr lang="pl-PL" sz="4200" b="1" dirty="0" smtClean="0"/>
              <a:t>wniosku o udzielenie wsparcia</a:t>
            </a:r>
            <a:r>
              <a:rPr lang="pl-PL" sz="4200" dirty="0" smtClean="0"/>
              <a:t>, formularza wniosku o płatność oraz formularza umowy o dofinansowanie</a:t>
            </a:r>
            <a:endParaRPr lang="pl-PL" sz="4200" dirty="0"/>
          </a:p>
          <a:p>
            <a:pPr lvl="0"/>
            <a:r>
              <a:rPr lang="pl-PL" sz="4200" dirty="0" smtClean="0"/>
              <a:t>informację o </a:t>
            </a:r>
            <a:r>
              <a:rPr lang="pl-PL" sz="4200" b="1" dirty="0" smtClean="0"/>
              <a:t>planowanych</a:t>
            </a:r>
            <a:r>
              <a:rPr lang="pl-PL" sz="4200" dirty="0" smtClean="0"/>
              <a:t> do osiągnięcia w wyniku operacji celów ogólnych, szczegółowych, przedsięwzięć oraz o zakładanych </a:t>
            </a:r>
            <a:r>
              <a:rPr lang="pl-PL" sz="4200" b="1" dirty="0" smtClean="0"/>
              <a:t>do osiągnięcia wskaźnikach</a:t>
            </a:r>
          </a:p>
          <a:p>
            <a:pPr lvl="0"/>
            <a:r>
              <a:rPr lang="pl-PL" sz="4200" dirty="0" smtClean="0"/>
              <a:t>informację o </a:t>
            </a:r>
            <a:r>
              <a:rPr lang="pl-PL" sz="4200" b="1" dirty="0" smtClean="0"/>
              <a:t>sposobie przekazania wyników </a:t>
            </a:r>
            <a:r>
              <a:rPr lang="pl-PL" sz="4200" dirty="0" smtClean="0"/>
              <a:t>oceny operacji przez Radę Programową LGD</a:t>
            </a:r>
          </a:p>
          <a:p>
            <a:pPr lvl="0"/>
            <a:r>
              <a:rPr lang="pl-PL" sz="4200" dirty="0" smtClean="0"/>
              <a:t>informację o </a:t>
            </a:r>
            <a:r>
              <a:rPr lang="pl-PL" sz="4200" b="1" dirty="0" smtClean="0"/>
              <a:t>możliwości odwołania się </a:t>
            </a:r>
            <a:r>
              <a:rPr lang="pl-PL" sz="4200" dirty="0" smtClean="0"/>
              <a:t>od wyników oceny dokonanej przez Radę Programową LGD na każdym jej etapie-&gt; </a:t>
            </a:r>
            <a:r>
              <a:rPr lang="pl-PL" sz="4200" dirty="0" smtClean="0">
                <a:solidFill>
                  <a:srgbClr val="FF0000"/>
                </a:solidFill>
              </a:rPr>
              <a:t>zgodnie z §36 Regulaminu Organizacyjnego Rady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6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dirty="0">
                <a:solidFill>
                  <a:srgbClr val="000000"/>
                </a:solidFill>
              </a:rPr>
              <a:t>ZANIM ZŁOŻYSZ WNIOSEK</a:t>
            </a:r>
            <a:r>
              <a:rPr lang="pl-PL" sz="7200" b="1" dirty="0" smtClean="0">
                <a:solidFill>
                  <a:srgbClr val="000000"/>
                </a:solidFill>
              </a:rPr>
              <a:t>…- porady </a:t>
            </a:r>
            <a:r>
              <a:rPr lang="pl-PL" sz="7200" b="1" dirty="0">
                <a:solidFill>
                  <a:srgbClr val="000000"/>
                </a:solidFill>
              </a:rPr>
              <a:t>na stronie: </a:t>
            </a:r>
            <a:r>
              <a:rPr lang="pl-PL" sz="7200" b="1" dirty="0">
                <a:solidFill>
                  <a:srgbClr val="000000"/>
                </a:solidFill>
                <a:hlinkClick r:id="rId2"/>
              </a:rPr>
              <a:t>http://projekty.barycz.pl/zanim-zlozysz-wniosek-czyli-kilka-wskazowek-technicznych-794</a:t>
            </a:r>
            <a:r>
              <a:rPr lang="pl-PL" sz="7200" b="1" dirty="0" smtClean="0">
                <a:solidFill>
                  <a:srgbClr val="000000"/>
                </a:solidFill>
                <a:hlinkClick r:id="rId2"/>
              </a:rPr>
              <a:t>#</a:t>
            </a:r>
            <a:r>
              <a:rPr lang="pl-PL" sz="7200" b="1" dirty="0" smtClean="0">
                <a:solidFill>
                  <a:srgbClr val="000000"/>
                </a:solidFill>
              </a:rPr>
              <a:t> </a:t>
            </a:r>
          </a:p>
          <a:p>
            <a:endParaRPr lang="pl-PL" sz="8000" dirty="0">
              <a:solidFill>
                <a:srgbClr val="000000"/>
              </a:solidFill>
              <a:latin typeface="Biryan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pl-PL" sz="8000" dirty="0" smtClean="0">
                <a:ea typeface="Calibri"/>
                <a:cs typeface="Times New Roman"/>
              </a:rPr>
              <a:t>Zaleca się, aby wnioski wypełniać elektronicznie. </a:t>
            </a:r>
            <a:r>
              <a:rPr lang="pl-PL" sz="8000" b="1" u="sng" dirty="0" smtClean="0">
                <a:ea typeface="Calibri"/>
                <a:cs typeface="Times New Roman"/>
              </a:rPr>
              <a:t>Wersja na CD i na wydruku, które wnioskodawca przekazuje do LGD, powinny być identyczne.</a:t>
            </a:r>
            <a:endParaRPr lang="pl-PL" sz="96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pl-PL" sz="8000" dirty="0" smtClean="0">
                <a:ea typeface="Calibri"/>
                <a:cs typeface="Times New Roman"/>
              </a:rPr>
              <a:t>Wnioski należy przygotować w dwóch egzemplarzach (jeden dla LGD jeden dla Wnioskodawcy) </a:t>
            </a:r>
            <a:endParaRPr lang="pl-PL" sz="96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pl-PL" sz="8000" dirty="0" smtClean="0">
                <a:ea typeface="Calibri"/>
                <a:cs typeface="Times New Roman"/>
              </a:rPr>
              <a:t>Wniosek i załączniki dla LGD powinny być  spięte w miękkim segregatorze, </a:t>
            </a:r>
            <a:r>
              <a:rPr lang="pl-PL" sz="8000" b="1" u="sng" dirty="0" smtClean="0">
                <a:ea typeface="Calibri"/>
                <a:cs typeface="Times New Roman"/>
              </a:rPr>
              <a:t>niezszywane</a:t>
            </a:r>
            <a:r>
              <a:rPr lang="pl-PL" sz="8000" dirty="0" smtClean="0">
                <a:ea typeface="Calibri"/>
                <a:cs typeface="Times New Roman"/>
              </a:rPr>
              <a:t>, sporządzone jednostronnie z załączoną wersją elektroniczną na płycie CD </a:t>
            </a:r>
            <a:endParaRPr lang="pl-PL" sz="96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pl-PL" sz="8000" b="1" u="sng" dirty="0" smtClean="0">
                <a:ea typeface="Calibri"/>
                <a:cs typeface="Times New Roman"/>
              </a:rPr>
              <a:t>Kopie </a:t>
            </a:r>
            <a:r>
              <a:rPr lang="pl-PL" sz="8000" dirty="0" smtClean="0">
                <a:ea typeface="Calibri"/>
                <a:cs typeface="Times New Roman"/>
              </a:rPr>
              <a:t>oryginałów dokumentów, zgodnie z instrukcją do wypełniania wniosku o przyznanie pomocy, </a:t>
            </a:r>
            <a:r>
              <a:rPr lang="pl-PL" sz="8000" b="1" u="sng" dirty="0" smtClean="0">
                <a:ea typeface="Calibri"/>
                <a:cs typeface="Times New Roman"/>
              </a:rPr>
              <a:t>mogą być potwierdzane</a:t>
            </a:r>
            <a:r>
              <a:rPr lang="pl-PL" sz="8000" dirty="0" smtClean="0">
                <a:ea typeface="Calibri"/>
                <a:cs typeface="Times New Roman"/>
              </a:rPr>
              <a:t> na kopii przygotowanej przez wnioskodawcę, za okazaniem oryginału </a:t>
            </a:r>
            <a:r>
              <a:rPr lang="pl-PL" sz="8000" b="1" u="sng" dirty="0" smtClean="0">
                <a:ea typeface="Calibri"/>
                <a:cs typeface="Times New Roman"/>
              </a:rPr>
              <a:t>przez pracowników biura LGD</a:t>
            </a:r>
            <a:endParaRPr lang="pl-PL" sz="96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8000" b="1" u="sng" dirty="0" smtClean="0">
                <a:ea typeface="Calibri"/>
                <a:cs typeface="Times New Roman"/>
              </a:rPr>
              <a:t>Zaświadczenia dołączane do wniosku muszą być aktualne</a:t>
            </a:r>
            <a:r>
              <a:rPr lang="pl-PL" sz="8000" dirty="0" smtClean="0">
                <a:ea typeface="Calibri"/>
                <a:cs typeface="Times New Roman"/>
              </a:rPr>
              <a:t>- instrukcja do wniosku o przyznanie pomocy szczegółowo wskazuje ich „termin</a:t>
            </a:r>
            <a:endParaRPr lang="pl-PL" sz="23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7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</a:rPr>
              <a:t>ZANIM ZŁOŻYSZ WNIOSEK</a:t>
            </a:r>
            <a:r>
              <a:rPr lang="pl-PL" sz="1800" b="1" dirty="0" smtClean="0">
                <a:solidFill>
                  <a:srgbClr val="000000"/>
                </a:solidFill>
              </a:rPr>
              <a:t>…- porady </a:t>
            </a:r>
            <a:r>
              <a:rPr lang="pl-PL" sz="1800" b="1" dirty="0">
                <a:solidFill>
                  <a:srgbClr val="000000"/>
                </a:solidFill>
              </a:rPr>
              <a:t>na stronie: </a:t>
            </a:r>
            <a:r>
              <a:rPr lang="pl-PL" sz="1800" b="1" dirty="0">
                <a:solidFill>
                  <a:srgbClr val="000000"/>
                </a:solidFill>
                <a:hlinkClick r:id="rId2"/>
              </a:rPr>
              <a:t>http://projekty.barycz.pl/zanim-zlozysz-wniosek-czyli-kilka-wskazowek-technicznych-794</a:t>
            </a:r>
            <a:r>
              <a:rPr lang="pl-PL" sz="1800" b="1" dirty="0" smtClean="0">
                <a:solidFill>
                  <a:srgbClr val="000000"/>
                </a:solidFill>
                <a:hlinkClick r:id="rId2"/>
              </a:rPr>
              <a:t>#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</a:p>
          <a:p>
            <a:endParaRPr lang="pl-PL" sz="1800" dirty="0">
              <a:solidFill>
                <a:srgbClr val="000000"/>
              </a:solidFill>
              <a:latin typeface="Biryan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80728"/>
            <a:ext cx="8540625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</a:rPr>
              <a:t>ZANIM ZŁOŻYSZ WNIOSEK</a:t>
            </a:r>
            <a:r>
              <a:rPr lang="pl-PL" sz="1800" b="1" dirty="0" smtClean="0">
                <a:solidFill>
                  <a:srgbClr val="000000"/>
                </a:solidFill>
              </a:rPr>
              <a:t>…- porady </a:t>
            </a:r>
            <a:r>
              <a:rPr lang="pl-PL" sz="1800" b="1" dirty="0">
                <a:solidFill>
                  <a:srgbClr val="000000"/>
                </a:solidFill>
              </a:rPr>
              <a:t>na stronie: </a:t>
            </a:r>
            <a:r>
              <a:rPr lang="pl-PL" sz="1800" b="1" dirty="0">
                <a:solidFill>
                  <a:srgbClr val="000000"/>
                </a:solidFill>
                <a:hlinkClick r:id="rId2"/>
              </a:rPr>
              <a:t>http://projekty.barycz.pl/zanim-zlozysz-wniosek-czyli-kilka-wskazowek-technicznych-794</a:t>
            </a:r>
            <a:r>
              <a:rPr lang="pl-PL" sz="1800" b="1" dirty="0" smtClean="0">
                <a:solidFill>
                  <a:srgbClr val="000000"/>
                </a:solidFill>
                <a:hlinkClick r:id="rId2"/>
              </a:rPr>
              <a:t>#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</a:p>
          <a:p>
            <a:endParaRPr lang="pl-PL" sz="1800" dirty="0">
              <a:solidFill>
                <a:srgbClr val="000000"/>
              </a:solidFill>
              <a:latin typeface="Biryan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71538"/>
            <a:ext cx="8772525" cy="572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864" y="4365313"/>
            <a:ext cx="1345428" cy="149358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729" y="2737060"/>
            <a:ext cx="1393765" cy="140064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64" y="1610968"/>
            <a:ext cx="1368152" cy="133964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-2260187" y="-171400"/>
          <a:ext cx="11809311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257783" y="48278"/>
            <a:ext cx="1584176" cy="676491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object 2"/>
          <p:cNvSpPr txBox="1">
            <a:spLocks noChangeArrowheads="1"/>
          </p:cNvSpPr>
          <p:nvPr/>
        </p:nvSpPr>
        <p:spPr bwMode="auto">
          <a:xfrm>
            <a:off x="-3316605" y="-622741"/>
            <a:ext cx="450422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54088" indent="-941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99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alt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270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270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270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699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pl-PL" altLang="pl-PL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699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bject 3"/>
          <p:cNvSpPr>
            <a:spLocks noChangeArrowheads="1"/>
          </p:cNvSpPr>
          <p:nvPr/>
        </p:nvSpPr>
        <p:spPr bwMode="auto">
          <a:xfrm>
            <a:off x="5364088" y="260648"/>
            <a:ext cx="3707904" cy="864096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object 4"/>
          <p:cNvSpPr>
            <a:spLocks noChangeArrowheads="1"/>
          </p:cNvSpPr>
          <p:nvPr/>
        </p:nvSpPr>
        <p:spPr bwMode="auto">
          <a:xfrm>
            <a:off x="530399" y="5013176"/>
            <a:ext cx="1314450" cy="8976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object 5"/>
          <p:cNvSpPr>
            <a:spLocks noChangeArrowheads="1"/>
          </p:cNvSpPr>
          <p:nvPr/>
        </p:nvSpPr>
        <p:spPr bwMode="auto">
          <a:xfrm>
            <a:off x="2327807" y="5246913"/>
            <a:ext cx="1316662" cy="899769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436096" y="1272414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Osoby fizyczne    Przedsiębiorcy    Rybacy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446" y="891097"/>
            <a:ext cx="1844849" cy="61259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97499" y="6245630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Osoby fizyczne     NGO       JSFP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wal 14"/>
          <p:cNvSpPr/>
          <p:nvPr/>
        </p:nvSpPr>
        <p:spPr>
          <a:xfrm>
            <a:off x="6018635" y="59108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wal 19"/>
          <p:cNvSpPr/>
          <p:nvPr/>
        </p:nvSpPr>
        <p:spPr>
          <a:xfrm>
            <a:off x="6228184" y="63356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wal 21"/>
          <p:cNvSpPr/>
          <p:nvPr/>
        </p:nvSpPr>
        <p:spPr>
          <a:xfrm>
            <a:off x="4887539" y="5730098"/>
            <a:ext cx="2102467" cy="1098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5124" y="5890205"/>
            <a:ext cx="957719" cy="8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</a:rPr>
              <a:t>ZANIM ZŁOŻYSZ WNIOSEK</a:t>
            </a:r>
            <a:r>
              <a:rPr lang="pl-PL" sz="1800" b="1" dirty="0" smtClean="0">
                <a:solidFill>
                  <a:srgbClr val="000000"/>
                </a:solidFill>
              </a:rPr>
              <a:t>…- porady </a:t>
            </a:r>
            <a:r>
              <a:rPr lang="pl-PL" sz="1800" b="1" dirty="0">
                <a:solidFill>
                  <a:srgbClr val="000000"/>
                </a:solidFill>
              </a:rPr>
              <a:t>na stronie: </a:t>
            </a:r>
            <a:r>
              <a:rPr lang="pl-PL" sz="1800" b="1" dirty="0">
                <a:solidFill>
                  <a:srgbClr val="000000"/>
                </a:solidFill>
                <a:hlinkClick r:id="rId2"/>
              </a:rPr>
              <a:t>http://projekty.barycz.pl/zanim-zlozysz-wniosek-czyli-kilka-wskazowek-technicznych-794</a:t>
            </a:r>
            <a:r>
              <a:rPr lang="pl-PL" sz="1800" b="1" dirty="0" smtClean="0">
                <a:solidFill>
                  <a:srgbClr val="000000"/>
                </a:solidFill>
                <a:hlinkClick r:id="rId2"/>
              </a:rPr>
              <a:t>#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</a:p>
          <a:p>
            <a:endParaRPr lang="pl-PL" sz="1800" dirty="0">
              <a:solidFill>
                <a:srgbClr val="000000"/>
              </a:solidFill>
              <a:latin typeface="Biryan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90724"/>
            <a:ext cx="8210550" cy="331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365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ZŁOŻENIE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823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bezpośrednio </a:t>
            </a:r>
            <a:r>
              <a:rPr lang="pl-PL" sz="2400" dirty="0"/>
              <a:t>(osobiście albo przez pełnomocnika albo przez osobę uprawnioną do reprezentacji</a:t>
            </a:r>
            <a:r>
              <a:rPr lang="pl-PL" sz="2400" dirty="0" smtClean="0"/>
              <a:t>)</a:t>
            </a:r>
          </a:p>
          <a:p>
            <a:r>
              <a:rPr lang="pl-PL" sz="2400" b="1" dirty="0" smtClean="0"/>
              <a:t>Można wysłać poczta lub kurierem- </a:t>
            </a:r>
            <a:r>
              <a:rPr lang="pl-PL" sz="2400" b="1" dirty="0" smtClean="0">
                <a:solidFill>
                  <a:srgbClr val="FF0000"/>
                </a:solidFill>
              </a:rPr>
              <a:t>musi dotrzeć do LGD do godz.  12 dn. 07.09.2021</a:t>
            </a:r>
          </a:p>
          <a:p>
            <a:r>
              <a:rPr lang="pl-PL" sz="2400" dirty="0" smtClean="0"/>
              <a:t>w </a:t>
            </a:r>
            <a:r>
              <a:rPr lang="pl-PL" sz="2400" b="1" dirty="0" smtClean="0"/>
              <a:t>miejscu i w terminie </a:t>
            </a:r>
            <a:r>
              <a:rPr lang="pl-PL" sz="2400" dirty="0" smtClean="0"/>
              <a:t>wskazanym w ogłoszeniu o naborze  w dn. wniosków, tj. w Ogłoszeniu o naborze wniosków o udzielenie wsparcia</a:t>
            </a:r>
          </a:p>
          <a:p>
            <a:r>
              <a:rPr lang="pl-PL" sz="2400" dirty="0" smtClean="0"/>
              <a:t>podpis osoby uprawnionej- </a:t>
            </a:r>
            <a:r>
              <a:rPr lang="pl-PL" sz="2400" dirty="0" smtClean="0">
                <a:solidFill>
                  <a:srgbClr val="FF0000"/>
                </a:solidFill>
              </a:rPr>
              <a:t>pracownik LGD będzie weryfikował na podstawie dostępnych źródeł (KRS, CEIDG)</a:t>
            </a:r>
            <a:endParaRPr lang="pl-PL" sz="2400" dirty="0" smtClean="0"/>
          </a:p>
          <a:p>
            <a:r>
              <a:rPr lang="pl-PL" sz="2400" dirty="0" smtClean="0"/>
              <a:t>zostanie potwierdzone </a:t>
            </a:r>
            <a:r>
              <a:rPr lang="pl-PL" sz="2400" b="1" dirty="0" smtClean="0"/>
              <a:t>pieczęcią</a:t>
            </a:r>
            <a:r>
              <a:rPr lang="pl-PL" sz="2400" dirty="0" smtClean="0"/>
              <a:t> oraz </a:t>
            </a:r>
            <a:r>
              <a:rPr lang="pl-PL" sz="2400" b="1" dirty="0" smtClean="0"/>
              <a:t>protokołem przyjęcia </a:t>
            </a:r>
            <a:r>
              <a:rPr lang="pl-PL" sz="2400" dirty="0" smtClean="0"/>
              <a:t>wniosku. </a:t>
            </a:r>
            <a:r>
              <a:rPr lang="pl-PL" sz="2400" b="1" dirty="0" smtClean="0"/>
              <a:t>Potwierdzenie wpływu </a:t>
            </a:r>
            <a:r>
              <a:rPr lang="pl-PL" sz="2400" b="1" dirty="0"/>
              <a:t>wydamy najpóźniej w kolejnym dniu roboczym</a:t>
            </a:r>
            <a:r>
              <a:rPr lang="pl-PL" sz="2400" b="1" dirty="0" smtClean="0"/>
              <a:t>!</a:t>
            </a:r>
            <a:endParaRPr lang="pl-PL" sz="2400" dirty="0" smtClean="0"/>
          </a:p>
          <a:p>
            <a:r>
              <a:rPr lang="pl-PL" sz="2400" dirty="0" smtClean="0"/>
              <a:t>w protokole ujęte zostaną także </a:t>
            </a:r>
            <a:r>
              <a:rPr lang="pl-PL" sz="2400" b="1" dirty="0" smtClean="0"/>
              <a:t>załączniki związane z oceną operacji przez LGD </a:t>
            </a:r>
            <a:r>
              <a:rPr lang="pl-PL" sz="2400" dirty="0" smtClean="0"/>
              <a:t>(te, których nie można wykazać w B.VII INFORMACJA O ZAŁĄCZNIKACH)</a:t>
            </a:r>
          </a:p>
          <a:p>
            <a:pPr algn="just"/>
            <a:r>
              <a:rPr lang="pl-PL" sz="2400" dirty="0" smtClean="0"/>
              <a:t>można składać </a:t>
            </a:r>
            <a:r>
              <a:rPr lang="pl-PL" sz="2400" b="1" dirty="0" smtClean="0"/>
              <a:t>kopie załączników- </a:t>
            </a:r>
            <a:r>
              <a:rPr lang="pl-PL" sz="2400" dirty="0" smtClean="0"/>
              <a:t>zgodność można potwierdzić w LGD- </a:t>
            </a:r>
            <a:r>
              <a:rPr lang="pl-PL" sz="2400" dirty="0" smtClean="0">
                <a:solidFill>
                  <a:srgbClr val="FF0000"/>
                </a:solidFill>
              </a:rPr>
              <a:t>warto zrobić to wcześniej!</a:t>
            </a:r>
          </a:p>
        </p:txBody>
      </p:sp>
    </p:spTree>
    <p:extLst>
      <p:ext uri="{BB962C8B-B14F-4D97-AF65-F5344CB8AC3E}">
        <p14:creationId xmlns:p14="http://schemas.microsoft.com/office/powerpoint/2010/main" val="28034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63" y="131763"/>
            <a:ext cx="226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latin typeface="Calibri"/>
                <a:cs typeface="Calibri"/>
              </a:rPr>
              <a:t>Oc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na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wn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ó</a:t>
            </a:r>
            <a:r>
              <a:rPr sz="2400" b="1" spc="10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9699" name="object 3"/>
          <p:cNvSpPr txBox="1">
            <a:spLocks noChangeArrowheads="1"/>
          </p:cNvSpPr>
          <p:nvPr/>
        </p:nvSpPr>
        <p:spPr bwMode="auto">
          <a:xfrm>
            <a:off x="152400" y="584200"/>
            <a:ext cx="8884096" cy="655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699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l-PL" altLang="pl-PL" sz="2150" b="1" u="sng" dirty="0" smtClean="0">
                <a:latin typeface="+mj-lt"/>
              </a:rPr>
              <a:t>2 ETAPY OCENY:</a:t>
            </a:r>
            <a:endParaRPr lang="pl-PL" altLang="pl-PL" sz="2150" u="sng" dirty="0" smtClean="0">
              <a:latin typeface="+mj-lt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l-PL" altLang="pl-PL" sz="2150" b="1" dirty="0" smtClean="0">
                <a:latin typeface="+mj-lt"/>
              </a:rPr>
              <a:t> Ocena zgodność z LSR obejmuje weryfikację: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arenR"/>
              <a:tabLst>
                <a:tab pos="90170" algn="l"/>
              </a:tabLst>
              <a:defRPr/>
            </a:pPr>
            <a:r>
              <a:rPr lang="pl-PL" sz="2150" dirty="0" smtClean="0">
                <a:latin typeface="+mj-lt"/>
                <a:ea typeface="Times New Roman"/>
              </a:rPr>
              <a:t>czy wniosek </a:t>
            </a:r>
            <a:r>
              <a:rPr lang="pl-PL" sz="2150" u="sng" dirty="0" smtClean="0">
                <a:latin typeface="+mj-lt"/>
                <a:ea typeface="Times New Roman"/>
              </a:rPr>
              <a:t>został złożony w miejscu, terminie </a:t>
            </a:r>
            <a:r>
              <a:rPr lang="pl-PL" sz="2150" dirty="0" smtClean="0">
                <a:latin typeface="+mj-lt"/>
                <a:ea typeface="Times New Roman"/>
              </a:rPr>
              <a:t>wskazanym w ogłoszeniu o naborze;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arenR"/>
              <a:tabLst>
                <a:tab pos="90170" algn="l"/>
              </a:tabLst>
              <a:defRPr/>
            </a:pPr>
            <a:r>
              <a:rPr lang="pl-PL" sz="2150" dirty="0" smtClean="0">
                <a:latin typeface="+mj-lt"/>
                <a:ea typeface="Times New Roman"/>
              </a:rPr>
              <a:t>czy wnioskowana kwota jest zgodna z  w wysokością  lub </a:t>
            </a:r>
            <a:r>
              <a:rPr lang="pl-PL" sz="2150" u="sng" dirty="0" smtClean="0">
                <a:latin typeface="+mj-lt"/>
                <a:ea typeface="Times New Roman"/>
              </a:rPr>
              <a:t>mieści się w limicie</a:t>
            </a:r>
            <a:r>
              <a:rPr lang="pl-PL" sz="2150" dirty="0" smtClean="0">
                <a:latin typeface="+mj-lt"/>
                <a:ea typeface="Times New Roman"/>
              </a:rPr>
              <a:t> wskazanym  w ogłoszeniu o naborze;  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150" u="sng" dirty="0" smtClean="0">
                <a:latin typeface="+mj-lt"/>
                <a:ea typeface="Times New Roman"/>
              </a:rPr>
              <a:t>czy operacja jest zgodna z Programem </a:t>
            </a:r>
            <a:r>
              <a:rPr lang="pl-PL" sz="2150" dirty="0" smtClean="0">
                <a:latin typeface="+mj-lt"/>
                <a:ea typeface="Times New Roman"/>
              </a:rPr>
              <a:t>wg wzorów udostępnionych przez zarząd województwa lub zgodnie z Wytycznymi   lub wynikający z rozporządzeń;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arenR"/>
              <a:tabLst>
                <a:tab pos="90170" algn="l"/>
              </a:tabLst>
              <a:defRPr/>
            </a:pPr>
            <a:r>
              <a:rPr lang="pl-PL" sz="2150" u="sng" dirty="0" smtClean="0">
                <a:latin typeface="+mj-lt"/>
                <a:ea typeface="Times New Roman"/>
              </a:rPr>
              <a:t>czy operacja jest zgodna z zakresem tematycznym </a:t>
            </a:r>
            <a:r>
              <a:rPr lang="pl-PL" sz="2150" dirty="0" smtClean="0">
                <a:latin typeface="+mj-lt"/>
                <a:ea typeface="Times New Roman"/>
              </a:rPr>
              <a:t>określonym w ogłoszeniu o naborze;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arenR"/>
              <a:tabLst>
                <a:tab pos="90170" algn="l"/>
              </a:tabLst>
              <a:defRPr/>
            </a:pPr>
            <a:r>
              <a:rPr lang="pl-PL" sz="2150" dirty="0" smtClean="0">
                <a:latin typeface="+mj-lt"/>
                <a:ea typeface="Times New Roman"/>
              </a:rPr>
              <a:t>czy operacja zakłada realizację celów głównych i szczegółowych LSR, przez </a:t>
            </a:r>
            <a:r>
              <a:rPr lang="pl-PL" sz="2150" u="sng" dirty="0" smtClean="0">
                <a:latin typeface="+mj-lt"/>
                <a:ea typeface="Times New Roman"/>
              </a:rPr>
              <a:t>osiąganie zaplanowanych w LSR wskaźników</a:t>
            </a:r>
            <a:r>
              <a:rPr lang="pl-PL" sz="2150" dirty="0" smtClean="0">
                <a:latin typeface="+mj-lt"/>
                <a:ea typeface="Times New Roman"/>
              </a:rPr>
              <a:t> (wnioskodawca odnosi się tylko do wskaźników produktu i rezultatu, oddziaływanie jest monitorowane przez LGD) </a:t>
            </a:r>
          </a:p>
          <a:p>
            <a:pPr>
              <a:spcAft>
                <a:spcPts val="0"/>
              </a:spcAft>
              <a:defRPr/>
            </a:pPr>
            <a:r>
              <a:rPr lang="pl-PL" sz="2150" dirty="0" smtClean="0">
                <a:latin typeface="+mj-lt"/>
                <a:ea typeface="Times New Roman"/>
              </a:rPr>
              <a:t> </a:t>
            </a:r>
            <a:r>
              <a:rPr lang="pl-PL" sz="2150" b="1" dirty="0" smtClean="0">
                <a:latin typeface="+mj-lt"/>
              </a:rPr>
              <a:t>2</a:t>
            </a:r>
            <a:r>
              <a:rPr lang="pl-PL" altLang="pl-PL" sz="2150" b="1" dirty="0" smtClean="0">
                <a:latin typeface="+mj-lt"/>
              </a:rPr>
              <a:t>. Kryteria wyboru operacji</a:t>
            </a:r>
            <a:r>
              <a:rPr lang="pl-PL" altLang="pl-PL" sz="2150" dirty="0" smtClean="0">
                <a:latin typeface="+mj-lt"/>
              </a:rPr>
              <a:t>. Ocena zgodności operacji z kryteriami wyboru operacji      określonymi      w      LSR      odbywa      się      wg      kryteriów przyporządkowanych do przedsięwzięć. </a:t>
            </a: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5097463" y="131763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95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610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WERYFIKACJA ZGODNOŚCI Z PROGRAMEM -&gt; P.1.2.1, analogicznie 1.1.1 i 1.1.2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907802" cy="54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WERYFIKACJA ZGODNOŚCI Z PROGRAMEM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1052736"/>
            <a:ext cx="8886276" cy="8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1844824"/>
            <a:ext cx="594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 Rozporządzeniu wskazane są koszty NIEKWALIFIKOWANE!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348880"/>
            <a:ext cx="9882193" cy="1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4189162"/>
            <a:ext cx="730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Odpowiednie załączniki- wzory w ogłoszeniu o naborze !!!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 txBox="1">
            <a:spLocks noChangeArrowheads="1"/>
          </p:cNvSpPr>
          <p:nvPr/>
        </p:nvSpPr>
        <p:spPr bwMode="auto">
          <a:xfrm>
            <a:off x="474663" y="1450975"/>
            <a:ext cx="7837487" cy="44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Pomoc  przysługuje  </a:t>
            </a:r>
            <a:r>
              <a:rPr lang="pl-PL" altLang="pl-PL" b="1" dirty="0">
                <a:solidFill>
                  <a:prstClr val="black"/>
                </a:solidFill>
                <a:latin typeface="Calibri" pitchFamily="34" charset="0"/>
              </a:rPr>
              <a:t>według kolejności  ustalonej  na  podstawie  liczby  punktów  </a:t>
            </a: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uzyskanych  w  ramach  oceny </a:t>
            </a:r>
            <a:r>
              <a:rPr lang="pl-PL" altLang="pl-PL" b="1" dirty="0">
                <a:solidFill>
                  <a:prstClr val="black"/>
                </a:solidFill>
                <a:latin typeface="Calibri" pitchFamily="34" charset="0"/>
              </a:rPr>
              <a:t>prowadzonej  z  zastosowaniem  kryteriów  wyboru  </a:t>
            </a: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operacji  określonych  w  LSR  i wskazanych w ogłoszeniu</a:t>
            </a:r>
            <a:r>
              <a:rPr lang="pl-PL" altLang="pl-PL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endParaRPr lang="pl-PL" altLang="pl-PL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 smtClean="0">
                <a:solidFill>
                  <a:srgbClr val="FF0000"/>
                </a:solidFill>
                <a:latin typeface="Calibri" pitchFamily="34" charset="0"/>
              </a:rPr>
              <a:t>WAŻNY MOMENT ZŁOŻENIA WNIOSKU O DOFINANSOWANIE, gdy jest taka sama liczba punktów!!!!</a:t>
            </a:r>
            <a:endParaRPr lang="pl-PL" altLang="pl-PL" sz="21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W terminie </a:t>
            </a:r>
            <a:r>
              <a:rPr lang="pl-PL" altLang="pl-PL" b="1" dirty="0">
                <a:solidFill>
                  <a:prstClr val="black"/>
                </a:solidFill>
                <a:latin typeface="Calibri" pitchFamily="34" charset="0"/>
              </a:rPr>
              <a:t>3 miesięcy </a:t>
            </a: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od dnia przekazania wniosku o przyznanie pomocy zarządowi województwa przez LGD, a w przypadku wniosku o przyznanie  pomocy na  projekt grantowy   lub   operację   własną   LGD   –   od   dnia   złożenia   tego   wniosku,   zarząd województwa: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arenR"/>
            </a:pPr>
            <a:r>
              <a:rPr lang="pl-PL" altLang="pl-PL" b="1" dirty="0">
                <a:solidFill>
                  <a:prstClr val="black"/>
                </a:solidFill>
                <a:latin typeface="Calibri" pitchFamily="34" charset="0"/>
              </a:rPr>
              <a:t>wzywa podmiot ubiegający się o przyznanie pomocy do zawarcia umowy </a:t>
            </a: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– w przypadku pozytywnego rozpatrzenia wniosku o przyznanie pomocy;</a:t>
            </a:r>
          </a:p>
          <a:p>
            <a:pPr algn="just" eaLnBrk="1" hangingPunct="1">
              <a:lnSpc>
                <a:spcPts val="2488"/>
              </a:lnSpc>
              <a:spcBef>
                <a:spcPts val="125"/>
              </a:spcBef>
              <a:buFont typeface="Calibri" pitchFamily="34" charset="0"/>
              <a:buAutoNum type="arabicParenR"/>
            </a:pPr>
            <a:r>
              <a:rPr lang="pl-PL" altLang="pl-PL" b="1" dirty="0">
                <a:solidFill>
                  <a:prstClr val="black"/>
                </a:solidFill>
                <a:latin typeface="Calibri" pitchFamily="34" charset="0"/>
              </a:rPr>
              <a:t>informuje   podmiot   ubiegający   się   o   przyznanie   pomocy   o   odmowie przyznania pomocy </a:t>
            </a:r>
            <a:r>
              <a:rPr lang="pl-PL" altLang="pl-PL" dirty="0">
                <a:solidFill>
                  <a:prstClr val="black"/>
                </a:solidFill>
                <a:latin typeface="Calibri" pitchFamily="34" charset="0"/>
              </a:rPr>
              <a:t>– w przypadku gdy nie są spełnione warunki przyznania pomocy.</a:t>
            </a:r>
          </a:p>
        </p:txBody>
      </p:sp>
      <p:sp>
        <p:nvSpPr>
          <p:cNvPr id="34819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1125" y="319088"/>
            <a:ext cx="6381750" cy="974725"/>
          </a:xfrm>
        </p:spPr>
        <p:txBody>
          <a:bodyPr tIns="295402" rtlCol="0">
            <a:normAutofit fontScale="90000"/>
          </a:bodyPr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b="0" spc="-5" dirty="0">
                <a:solidFill>
                  <a:srgbClr val="000000"/>
                </a:solidFill>
              </a:rPr>
              <a:t>Li</a:t>
            </a:r>
            <a:r>
              <a:rPr sz="4400" b="0" spc="-45" dirty="0">
                <a:solidFill>
                  <a:srgbClr val="000000"/>
                </a:solidFill>
              </a:rPr>
              <a:t>st</a:t>
            </a:r>
            <a:r>
              <a:rPr sz="4400" b="0" dirty="0">
                <a:solidFill>
                  <a:srgbClr val="000000"/>
                </a:solidFill>
              </a:rPr>
              <a:t>a </a:t>
            </a:r>
            <a:r>
              <a:rPr sz="4400" b="0" spc="-80" dirty="0">
                <a:solidFill>
                  <a:srgbClr val="000000"/>
                </a:solidFill>
              </a:rPr>
              <a:t>r</a:t>
            </a:r>
            <a:r>
              <a:rPr sz="4400" b="0" dirty="0">
                <a:solidFill>
                  <a:srgbClr val="000000"/>
                </a:solidFill>
              </a:rPr>
              <a:t>ankingo</a:t>
            </a:r>
            <a:r>
              <a:rPr sz="4400" b="0" spc="-65" dirty="0">
                <a:solidFill>
                  <a:srgbClr val="000000"/>
                </a:solidFill>
              </a:rPr>
              <a:t>w</a:t>
            </a:r>
            <a:r>
              <a:rPr sz="4400" b="0" dirty="0">
                <a:solidFill>
                  <a:srgbClr val="000000"/>
                </a:solidFill>
              </a:rPr>
              <a:t>a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98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 txBox="1">
            <a:spLocks noChangeArrowheads="1"/>
          </p:cNvSpPr>
          <p:nvPr/>
        </p:nvSpPr>
        <p:spPr bwMode="auto">
          <a:xfrm>
            <a:off x="655638" y="1450975"/>
            <a:ext cx="76565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3746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>
                <a:solidFill>
                  <a:prstClr val="black"/>
                </a:solidFill>
                <a:latin typeface="Calibri" pitchFamily="34" charset="0"/>
              </a:rPr>
              <a:t>W  przypadku  gdy  operacja  nie  mieści  się  w  limicie  środków 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wskazanym  w ogłoszeniu,   wniosek   o   przyznanie   pomocy   dotyczący   tej  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operacji   podlega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rozpatrzeniu  dopiero  wówczas ,gdy  okaże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się, że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w  ramach  tego  limitu  jest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możliwe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przyznanie   pomocy   na   tę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pl-PL" altLang="pl-PL" u="sng">
                <a:solidFill>
                  <a:prstClr val="black"/>
                </a:solidFill>
                <a:latin typeface="Calibri" pitchFamily="34" charset="0"/>
              </a:rPr>
              <a:t>operację, </a:t>
            </a: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o czym zarząd województwa informuje podmiot ubiegający się o przyznanie pomocy w formie pisemnej.</a:t>
            </a:r>
          </a:p>
          <a:p>
            <a:pPr eaLnBrk="1" hangingPunct="1">
              <a:spcBef>
                <a:spcPts val="13"/>
              </a:spcBef>
            </a:pPr>
            <a:endParaRPr lang="pl-PL" altLang="pl-PL" sz="210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>
                <a:solidFill>
                  <a:prstClr val="black"/>
                </a:solidFill>
                <a:latin typeface="Calibri" pitchFamily="34" charset="0"/>
              </a:rPr>
              <a:t>Termin rozpatrzenia wniosku, o którym   powyżej, rozpoczyna bieg od dnia, w którym   okaże   się,   że   w   ramach   limitu   dostępnych   środków   wskazanego   w ogłoszeniu i jest możliwe przyznanie pomocy na operację objętą tym wnioskiem.</a:t>
            </a:r>
          </a:p>
        </p:txBody>
      </p:sp>
      <p:sp>
        <p:nvSpPr>
          <p:cNvPr id="35843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95402" rtlCol="0"/>
          <a:lstStyle/>
          <a:p>
            <a:pPr marL="1294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b="0" spc="-5" dirty="0">
                <a:solidFill>
                  <a:srgbClr val="000000"/>
                </a:solidFill>
              </a:rPr>
              <a:t>Li</a:t>
            </a:r>
            <a:r>
              <a:rPr sz="4400" b="0" spc="-45" dirty="0">
                <a:solidFill>
                  <a:srgbClr val="000000"/>
                </a:solidFill>
              </a:rPr>
              <a:t>st</a:t>
            </a:r>
            <a:r>
              <a:rPr sz="4400" b="0" dirty="0">
                <a:solidFill>
                  <a:srgbClr val="000000"/>
                </a:solidFill>
              </a:rPr>
              <a:t>a </a:t>
            </a:r>
            <a:r>
              <a:rPr sz="4400" b="0" spc="-80" dirty="0">
                <a:solidFill>
                  <a:srgbClr val="000000"/>
                </a:solidFill>
              </a:rPr>
              <a:t>r</a:t>
            </a:r>
            <a:r>
              <a:rPr sz="4400" b="0" dirty="0">
                <a:solidFill>
                  <a:srgbClr val="000000"/>
                </a:solidFill>
              </a:rPr>
              <a:t>ankingo</a:t>
            </a:r>
            <a:r>
              <a:rPr sz="4400" b="0" spc="-65" dirty="0">
                <a:solidFill>
                  <a:srgbClr val="000000"/>
                </a:solidFill>
              </a:rPr>
              <a:t>w</a:t>
            </a:r>
            <a:r>
              <a:rPr sz="4400" b="0" dirty="0">
                <a:solidFill>
                  <a:srgbClr val="000000"/>
                </a:solidFill>
              </a:rPr>
              <a:t>a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4309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62" y="131763"/>
            <a:ext cx="38813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pl-PL" sz="2400" b="1" spc="-5" dirty="0" smtClean="0">
                <a:solidFill>
                  <a:srgbClr val="FF0000"/>
                </a:solidFill>
                <a:cs typeface="Calibri"/>
              </a:rPr>
              <a:t>Przekazanie wniosków do</a:t>
            </a:r>
            <a:r>
              <a:rPr lang="pl-PL" sz="2400" b="1" spc="10" dirty="0" smtClean="0">
                <a:solidFill>
                  <a:srgbClr val="FF0000"/>
                </a:solidFill>
                <a:cs typeface="Calibri"/>
              </a:rPr>
              <a:t> SW</a:t>
            </a:r>
            <a:endParaRPr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5097463" y="131763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74662" y="1124744"/>
            <a:ext cx="8229600" cy="5256584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+mj-lt"/>
              </a:rPr>
              <a:t>LGD dokonuje wyboru operacji, a następnie </a:t>
            </a:r>
            <a:r>
              <a:rPr lang="pl-PL" sz="2200" b="1" dirty="0">
                <a:latin typeface="+mj-lt"/>
              </a:rPr>
              <a:t>przekazuje do UM</a:t>
            </a:r>
            <a:r>
              <a:rPr lang="pl-PL" sz="2200" dirty="0">
                <a:latin typeface="+mj-lt"/>
              </a:rPr>
              <a:t>, z którym LGD zawarła umowę ramową, całą dokumentację dotyczącą wyboru operacji (w tym m.in wszystkie złożone wybrane do finansowania wnioski wraz z uchwałami w sprawie wyboru oraz listy operacji wybranych i operacji niewybranych</a:t>
            </a:r>
            <a:r>
              <a:rPr lang="pl-PL" sz="2200" dirty="0" smtClean="0">
                <a:latin typeface="+mj-lt"/>
              </a:rPr>
              <a:t>).</a:t>
            </a:r>
          </a:p>
          <a:p>
            <a:pPr algn="just"/>
            <a:r>
              <a:rPr lang="pl-PL" sz="2200" dirty="0" smtClean="0">
                <a:latin typeface="+mj-lt"/>
              </a:rPr>
              <a:t>Wnioski</a:t>
            </a:r>
            <a:r>
              <a:rPr lang="pl-PL" sz="2200" dirty="0">
                <a:latin typeface="+mj-lt"/>
              </a:rPr>
              <a:t>, które nie podlegają w LGD ocenie zgodności z ogłoszeniem lub zgodności z LSR lub wg lokalnych kryteriów wyboru lub wnioski niewybrane przez LGD do finansowania – </a:t>
            </a:r>
            <a:r>
              <a:rPr lang="pl-PL" sz="2200" b="1" dirty="0">
                <a:latin typeface="+mj-lt"/>
              </a:rPr>
              <a:t>nie są przekazywane do UM</a:t>
            </a:r>
            <a:r>
              <a:rPr lang="pl-PL" sz="2200" dirty="0">
                <a:latin typeface="+mj-lt"/>
              </a:rPr>
              <a:t>. </a:t>
            </a:r>
            <a:endParaRPr lang="pl-PL" sz="2200" dirty="0" smtClean="0">
              <a:latin typeface="+mj-lt"/>
            </a:endParaRPr>
          </a:p>
          <a:p>
            <a:pPr algn="just"/>
            <a:r>
              <a:rPr lang="pl-PL" sz="2200" dirty="0" smtClean="0">
                <a:latin typeface="+mj-lt"/>
              </a:rPr>
              <a:t>Podmiot </a:t>
            </a:r>
            <a:r>
              <a:rPr lang="pl-PL" sz="2200" dirty="0">
                <a:latin typeface="+mj-lt"/>
              </a:rPr>
              <a:t>ubiegający się o przyznanie pomocy </a:t>
            </a:r>
            <a:r>
              <a:rPr lang="pl-PL" sz="2200" b="1" dirty="0">
                <a:latin typeface="+mj-lt"/>
              </a:rPr>
              <a:t>informuje w formie pisemnej LGD i UM o wszelkich zmianach w zakresie danych objętych wnioskiem</a:t>
            </a:r>
            <a:r>
              <a:rPr lang="pl-PL" sz="2200" dirty="0">
                <a:latin typeface="+mj-lt"/>
              </a:rPr>
              <a:t>, niezwłocznie po ich zaistnieniu, przy czym UM informuje dopiero po dokonaniu weryfikacji przez LGD i przekazaniu wniosków do UM.</a:t>
            </a:r>
          </a:p>
        </p:txBody>
      </p:sp>
    </p:spTree>
    <p:extLst>
      <p:ext uri="{BB962C8B-B14F-4D97-AF65-F5344CB8AC3E}">
        <p14:creationId xmlns:p14="http://schemas.microsoft.com/office/powerpoint/2010/main" val="18752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44968" y="0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9" name="Strzałka w dół 8"/>
          <p:cNvSpPr/>
          <p:nvPr/>
        </p:nvSpPr>
        <p:spPr>
          <a:xfrm>
            <a:off x="3682256" y="2931830"/>
            <a:ext cx="648072" cy="641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9864" y="5517232"/>
            <a:ext cx="797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Gdzie znaleźć?</a:t>
            </a:r>
          </a:p>
          <a:p>
            <a:r>
              <a:rPr lang="pl-PL" dirty="0" smtClean="0">
                <a:solidFill>
                  <a:prstClr val="black"/>
                </a:solidFill>
                <a:hlinkClick r:id="rId2"/>
              </a:rPr>
              <a:t>www.projekty.barycz.pl</a:t>
            </a:r>
            <a:r>
              <a:rPr lang="pl-PL" dirty="0" smtClean="0">
                <a:solidFill>
                  <a:prstClr val="black"/>
                </a:solidFill>
              </a:rPr>
              <a:t> -&gt; DORADZTWO &gt; AKTY PRAWNE I WZORY WNIOSKÓW O PRZYZNANIE POMOCY &gt; </a:t>
            </a:r>
            <a:r>
              <a:rPr lang="pl-PL" dirty="0">
                <a:solidFill>
                  <a:prstClr val="black"/>
                </a:solidFill>
              </a:rPr>
              <a:t>PO </a:t>
            </a:r>
            <a:r>
              <a:rPr lang="pl-PL" dirty="0" err="1">
                <a:solidFill>
                  <a:prstClr val="black"/>
                </a:solidFill>
              </a:rPr>
              <a:t>RiM</a:t>
            </a:r>
            <a:r>
              <a:rPr lang="pl-PL" dirty="0">
                <a:solidFill>
                  <a:prstClr val="black"/>
                </a:solidFill>
              </a:rPr>
              <a:t> &gt; Wnioski o dofinansowanie, biznesplan, umowa i wniosek o płatność</a:t>
            </a:r>
            <a:endParaRPr lang="pl-PL" dirty="0" smtClean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062599" cy="22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0795"/>
            <a:ext cx="8748464" cy="11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-1"/>
            <a:ext cx="5326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Wersja 5z!!! </a:t>
            </a:r>
            <a:r>
              <a:rPr lang="pl-PL" sz="1400" dirty="0">
                <a:solidFill>
                  <a:srgbClr val="FF0000"/>
                </a:solidFill>
              </a:rPr>
              <a:t>-&gt; </a:t>
            </a:r>
            <a:r>
              <a:rPr lang="pl-PL" sz="1400" dirty="0">
                <a:solidFill>
                  <a:srgbClr val="FF0000"/>
                </a:solidFill>
                <a:hlinkClick r:id="rId5"/>
              </a:rPr>
              <a:t>https://mgm.gov.pl/bez-kategorii/priorytet-4-zwiekszenie-zatrudnienia-i-spojnosci-terytorialnej-w-zakresie-dzialania-realizacja-lokalnych-strategii-rozwoju-kierowanych-przez-spolecznosc</a:t>
            </a:r>
            <a:r>
              <a:rPr lang="pl-PL" sz="1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18864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SPOSÓB WYPEŁNIENIA WNIOSKU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83530" y="373306"/>
            <a:ext cx="8229600" cy="6080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3600" dirty="0">
              <a:solidFill>
                <a:srgbClr val="000000"/>
              </a:solidFill>
              <a:latin typeface="+mj-lt"/>
            </a:endParaRPr>
          </a:p>
          <a:p>
            <a:r>
              <a:rPr lang="pl-PL" sz="2400" dirty="0">
                <a:solidFill>
                  <a:srgbClr val="000000"/>
                </a:solidFill>
                <a:latin typeface="+mj-lt"/>
              </a:rPr>
              <a:t>Wniosek sporządza się na 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formularzu udostępnionym na stronie internetowej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 Ministerstwa Gospodarki Morskiej i Żeglugi Śródlądowej, zwanego dalej „IZ” urzędu marszałkowskiego albo wojewódzkiej samorządowej jednostki organizacyjnej, zwanych dalej „UM”, z którym lokalna grupa działania (zwana dalej „LGD”) zawarła umowę o warunkach i sposobie realizacji strategii rozwoju lokalnego kierowanego przez społeczność, zwaną dalej umową ramową. </a:t>
            </a:r>
            <a:r>
              <a:rPr lang="pl-PL" sz="2400" dirty="0" smtClean="0">
                <a:solidFill>
                  <a:srgbClr val="FF0000"/>
                </a:solidFill>
                <a:latin typeface="+mj-lt"/>
              </a:rPr>
              <a:t>Obowiązuje wersja 5z z X 2018</a:t>
            </a:r>
            <a:endParaRPr lang="pl-PL" sz="2400" dirty="0">
              <a:solidFill>
                <a:srgbClr val="000000"/>
              </a:solidFill>
              <a:latin typeface="+mj-lt"/>
            </a:endParaRPr>
          </a:p>
          <a:p>
            <a:r>
              <a:rPr lang="pl-PL" sz="2400" dirty="0">
                <a:solidFill>
                  <a:srgbClr val="000000"/>
                </a:solidFill>
                <a:latin typeface="+mj-lt"/>
              </a:rPr>
              <a:t>Informację o miejscu udostępnienia formularza wniosku zawiera także </a:t>
            </a:r>
            <a:r>
              <a:rPr lang="pl-PL" sz="2400" b="1" i="1" dirty="0">
                <a:solidFill>
                  <a:srgbClr val="000000"/>
                </a:solidFill>
                <a:latin typeface="+mj-lt"/>
              </a:rPr>
              <a:t>ogłoszenie o naborze </a:t>
            </a:r>
            <a:r>
              <a:rPr lang="pl-PL" sz="2400" i="1" dirty="0">
                <a:solidFill>
                  <a:srgbClr val="000000"/>
                </a:solidFill>
                <a:latin typeface="+mj-lt"/>
              </a:rPr>
              <a:t>wniosków o udzielenie wsparcia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, podawane do publicznej wiadomości przez LGD. </a:t>
            </a:r>
            <a:endParaRPr lang="pl-PL" sz="2400" dirty="0" smtClean="0">
              <a:solidFill>
                <a:srgbClr val="000000"/>
              </a:solidFill>
              <a:latin typeface="+mj-lt"/>
            </a:endParaRPr>
          </a:p>
          <a:p>
            <a:r>
              <a:rPr lang="pl-PL" sz="2400" dirty="0">
                <a:latin typeface="+mj-lt"/>
              </a:rPr>
              <a:t>Do wniosku </a:t>
            </a:r>
            <a:r>
              <a:rPr lang="pl-PL" sz="2400" b="1" dirty="0">
                <a:latin typeface="+mj-lt"/>
              </a:rPr>
              <a:t>dołącza się dokumenty zgodnie z listą załączników </a:t>
            </a:r>
            <a:r>
              <a:rPr lang="pl-PL" sz="2400" dirty="0">
                <a:latin typeface="+mj-lt"/>
              </a:rPr>
              <a:t>określoną we wniosku w sekcji </a:t>
            </a:r>
            <a:r>
              <a:rPr lang="pl-PL" sz="2400" dirty="0" smtClean="0">
                <a:latin typeface="+mj-lt"/>
              </a:rPr>
              <a:t>B.VII</a:t>
            </a:r>
          </a:p>
          <a:p>
            <a:r>
              <a:rPr lang="pl-PL" sz="2400" dirty="0">
                <a:latin typeface="+mj-lt"/>
              </a:rPr>
              <a:t>Zaleca się, aby wniosek </a:t>
            </a:r>
            <a:r>
              <a:rPr lang="pl-PL" sz="2400" b="1" dirty="0">
                <a:latin typeface="+mj-lt"/>
              </a:rPr>
              <a:t>został wypełniony elektronicznie i wydrukowany</a:t>
            </a:r>
            <a:r>
              <a:rPr lang="pl-PL" sz="2400" dirty="0">
                <a:latin typeface="+mj-lt"/>
              </a:rPr>
              <a:t> lub wypełniony odręcznie, w sposób czytelny (np. pismem drukowanym) i trwały.</a:t>
            </a:r>
          </a:p>
          <a:p>
            <a:pPr lvl="0"/>
            <a:endParaRPr lang="pl-PL" sz="2400" dirty="0" smtClean="0">
              <a:latin typeface="+mj-lt"/>
            </a:endParaRPr>
          </a:p>
          <a:p>
            <a:pPr lvl="0"/>
            <a:endParaRPr lang="pl-PL" sz="2400" dirty="0" smtClean="0">
              <a:latin typeface="+mj-lt"/>
            </a:endParaRPr>
          </a:p>
          <a:p>
            <a:pPr lvl="0"/>
            <a:endParaRPr lang="pl-PL" sz="2400" dirty="0" smtClean="0">
              <a:latin typeface="+mj-lt"/>
            </a:endParaRPr>
          </a:p>
          <a:p>
            <a:pPr lvl="0"/>
            <a:endParaRPr lang="pl-PL" sz="2400" dirty="0" smtClean="0">
              <a:latin typeface="+mj-lt"/>
            </a:endParaRPr>
          </a:p>
          <a:p>
            <a:pPr marL="0" lvl="0" indent="0">
              <a:buNone/>
            </a:pPr>
            <a:endParaRPr lang="pl-PL" sz="2400" dirty="0">
              <a:latin typeface="+mj-lt"/>
            </a:endParaRPr>
          </a:p>
          <a:p>
            <a:pPr marL="0" indent="0">
              <a:buNone/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1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82257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4162" y="2060848"/>
            <a:ext cx="8859837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ROZPORZĄDZENIE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MINISTRA GOSPODARKI MORSKIEJ I ŻEGLUGI ŚRÓDLĄDOWEJ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z dnia 6 września 2016 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 sprawie szczegółowych warunków i trybu przyznawania, wypłaty i zwrotu pomocy finansowej na realizację operacji w ramach działań wsparcie przygotowawcze i realizacja lokalnych strategii rozwoju kierowanych przez społeczność, w tym koszty bieżące i aktywizacja, objętych Priorytetem 4. Zwiększenie zatrudnienia i spójności terytorialnej, zawartym w Programie Operacyjnym „Rybactwo i Morze”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Poz. 1435 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18864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SPOSÓB WYPEŁNIENIA WNIOSKU c.d.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6793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We wniosku występują następujące rodzaje sekcji/pól: 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SEKCJA OBOWIĄZKOWA</a:t>
            </a:r>
            <a:r>
              <a:rPr lang="pl-PL" sz="2400" dirty="0"/>
              <a:t>] – sekcja obowiązkowa do wypełnienia przez LGD / podmiot ubiegający się o przyznanie pomocy poprzez wpisanie odpowiednich danych lub zaznaczenie odpowiedniego pola;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SEKCJA OBOWIĄZKOWA, O ILE DOTYCZY</a:t>
            </a:r>
            <a:r>
              <a:rPr lang="pl-PL" sz="2400" dirty="0"/>
              <a:t>] – sekcję należy wypełnić, jeżeli dotyczy podmiotu ubiegającego się o przyznanie pomocy;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SEKCJA WYPEŁNIONA NA STAŁE</a:t>
            </a:r>
            <a:r>
              <a:rPr lang="pl-PL" sz="2400" dirty="0"/>
              <a:t>] – sekcja niepodlegająca modyfikacjom;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POLE WYPEŁNIONE NA STAŁE</a:t>
            </a:r>
            <a:r>
              <a:rPr lang="pl-PL" sz="2400" dirty="0"/>
              <a:t>] – pole niepodlegające modyfikacjom;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POLE OBOWIĄZKOWE</a:t>
            </a:r>
            <a:r>
              <a:rPr lang="pl-PL" sz="2400" dirty="0"/>
              <a:t>] – pole obowiązkowe do wypełnienia przez podmiot ubiegający się o przyznanie pomocy poprzez wpisanie odpowiednich danych lub zaznaczenie odpowiedniego pola;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POLE(A) WYPEŁNIA PRACOWNIK UM</a:t>
            </a:r>
            <a:r>
              <a:rPr lang="pl-PL" sz="2400" dirty="0"/>
              <a:t>] – pole(a) wypełniane przez pracownika UM, po wpłynięciu wniosku do UM;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POLE (A) OBOWIĄZKOWE, O ILE DOTYCZY</a:t>
            </a:r>
            <a:r>
              <a:rPr lang="pl-PL" sz="2400" dirty="0"/>
              <a:t>(Ą)] – pole do wypełnienia przez podmiot ubiegający się o przyznanie pomocy poprzez wpisanie odpowiednich danych lub zaznaczenie odpowiedniego pola; </a:t>
            </a:r>
          </a:p>
          <a:p>
            <a:pPr marL="0" indent="0">
              <a:buNone/>
            </a:pPr>
            <a:r>
              <a:rPr lang="pl-PL" sz="2400" dirty="0" smtClean="0"/>
              <a:t>[</a:t>
            </a:r>
            <a:r>
              <a:rPr lang="pl-PL" sz="2400" b="1" dirty="0"/>
              <a:t>POLE WYPEŁNIA PRACOWNIK LGD</a:t>
            </a:r>
            <a:r>
              <a:rPr lang="pl-PL" sz="2400" dirty="0"/>
              <a:t>] – pole wypełniane przez LGD, po wpływie wniosku do LGD. </a:t>
            </a:r>
          </a:p>
          <a:p>
            <a:pPr marL="0" lvl="0" indent="0">
              <a:buNone/>
            </a:pPr>
            <a:endParaRPr lang="pl-PL" sz="2400" dirty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46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Informacje ogólne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404664"/>
            <a:ext cx="365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SPOSÓB WYEŁNIANIA WNIOSKU c.d.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82335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prstClr val="black"/>
                </a:solidFill>
              </a:rPr>
              <a:t>W sytuacji, kiedy dane pole we wniosku </a:t>
            </a:r>
            <a:r>
              <a:rPr lang="pl-PL" sz="2000" b="1" dirty="0">
                <a:solidFill>
                  <a:prstClr val="black"/>
                </a:solidFill>
              </a:rPr>
              <a:t>nie dotyczy podmiotu </a:t>
            </a:r>
            <a:r>
              <a:rPr lang="pl-PL" sz="2000" dirty="0">
                <a:solidFill>
                  <a:prstClr val="black"/>
                </a:solidFill>
              </a:rPr>
              <a:t>ubiegającego się o przyznanie pomocy – należy </a:t>
            </a:r>
            <a:r>
              <a:rPr lang="pl-PL" sz="2000" b="1" dirty="0">
                <a:solidFill>
                  <a:prstClr val="black"/>
                </a:solidFill>
              </a:rPr>
              <a:t>wstawić kreskę</a:t>
            </a:r>
            <a:r>
              <a:rPr lang="pl-PL" sz="2000" dirty="0">
                <a:solidFill>
                  <a:prstClr val="black"/>
                </a:solidFill>
              </a:rPr>
              <a:t>, a w przypadku danych liczbowych należy wstawić </a:t>
            </a:r>
            <a:r>
              <a:rPr lang="pl-PL" sz="2000" b="1" dirty="0">
                <a:solidFill>
                  <a:prstClr val="black"/>
                </a:solidFill>
              </a:rPr>
              <a:t>wartość „0,00”</a:t>
            </a:r>
            <a:r>
              <a:rPr lang="pl-PL" sz="2000" dirty="0">
                <a:solidFill>
                  <a:prstClr val="black"/>
                </a:solidFill>
              </a:rPr>
              <a:t>, chyba, że w instrukcji podano inaczej.</a:t>
            </a:r>
            <a:endParaRPr lang="pl-PL" sz="2000" dirty="0"/>
          </a:p>
          <a:p>
            <a:r>
              <a:rPr lang="pl-PL" sz="2000" dirty="0"/>
              <a:t>Dane finansowe podawane we wniosku, w tym w </a:t>
            </a:r>
            <a:r>
              <a:rPr lang="pl-PL" sz="2000" i="1" dirty="0"/>
              <a:t>Zestawieniu rzeczowo-finansowym operacji </a:t>
            </a:r>
            <a:r>
              <a:rPr lang="pl-PL" sz="2000" dirty="0"/>
              <a:t>wyrażone są </a:t>
            </a:r>
            <a:r>
              <a:rPr lang="pl-PL" sz="2000" b="1" dirty="0"/>
              <a:t>w złotych z dokładnością do dwóch miejsc po przecinku</a:t>
            </a:r>
            <a:r>
              <a:rPr lang="pl-PL" sz="2000" dirty="0"/>
              <a:t>, za wyjątkiem wnioskowanej kwoty pomocy, którą należy podać w pełnych złotych (po obcięciu groszy) </a:t>
            </a:r>
            <a:r>
              <a:rPr lang="pl-PL" sz="2000" dirty="0" smtClean="0"/>
              <a:t>.</a:t>
            </a:r>
          </a:p>
          <a:p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506714" y="3429000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</a:rPr>
              <a:t>W przypadku, gdy zakres </a:t>
            </a:r>
            <a:r>
              <a:rPr lang="pl-PL" sz="2300" b="1" dirty="0">
                <a:solidFill>
                  <a:prstClr val="black"/>
                </a:solidFill>
              </a:rPr>
              <a:t>niezbędnych informacji nie mieści się </a:t>
            </a:r>
            <a:r>
              <a:rPr lang="pl-PL" sz="2300" dirty="0">
                <a:solidFill>
                  <a:prstClr val="black"/>
                </a:solidFill>
              </a:rPr>
              <a:t>w przewidzianych do tego tabelach i rubrykach, dane te należy zamieścić na dodatkowych kartkach (np. kopie stron wniosku i załączników składanych na udostępnionych przez UM formularzach) ze wskazaniem, której części dokumentu dotyczą oraz z adnotacją na wniosku, że dana rubryka lub tabela została dołączona. </a:t>
            </a:r>
            <a:r>
              <a:rPr lang="pl-PL" sz="2300" b="1" dirty="0">
                <a:solidFill>
                  <a:prstClr val="black"/>
                </a:solidFill>
              </a:rPr>
              <a:t>Przy wypełnianiu elektronicznym wniosku istnieje możliwość dodawania wierszy oraz zawijania tekstu w polach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48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Część A- wypełnia LGD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8615" y="18864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6793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 ocenie przez LGD wniosek jest uzupełniany przez pracowników LGD m.in.. o informacje:</a:t>
            </a:r>
          </a:p>
          <a:p>
            <a:pPr marL="814388">
              <a:buFont typeface="Wingdings" panose="05000000000000000000" pitchFamily="2" charset="2"/>
              <a:buChar char="ü"/>
            </a:pPr>
            <a:r>
              <a:rPr lang="pl-PL" sz="2400" dirty="0" smtClean="0"/>
              <a:t>Dotyczące naboru (data ogłoszenia, nr wniosku nadany przez LGD)</a:t>
            </a:r>
          </a:p>
          <a:p>
            <a:pPr marL="814388">
              <a:buFont typeface="Wingdings" panose="05000000000000000000" pitchFamily="2" charset="2"/>
              <a:buChar char="ü"/>
            </a:pPr>
            <a:r>
              <a:rPr lang="pl-PL" sz="2400" dirty="0" smtClean="0"/>
              <a:t>Czy operacja </a:t>
            </a:r>
            <a:r>
              <a:rPr lang="pl-PL" sz="2400" b="1" dirty="0" smtClean="0"/>
              <a:t>zakłada </a:t>
            </a:r>
            <a:r>
              <a:rPr lang="pl-PL" sz="2400" b="1" dirty="0"/>
              <a:t>utworzenie / utrzymanie miejsc(a) pracy/ podjęcie działalności gospodarczej </a:t>
            </a:r>
            <a:r>
              <a:rPr lang="pl-PL" sz="2400" dirty="0" smtClean="0"/>
              <a:t>? </a:t>
            </a:r>
          </a:p>
          <a:p>
            <a:pPr marL="814388">
              <a:buFont typeface="Wingdings" panose="05000000000000000000" pitchFamily="2" charset="2"/>
              <a:buChar char="ü"/>
            </a:pPr>
            <a:r>
              <a:rPr lang="pl-PL" sz="2400" b="1" dirty="0" smtClean="0"/>
              <a:t>Decyzja LGD </a:t>
            </a:r>
            <a:r>
              <a:rPr lang="pl-PL" sz="2400" b="1" dirty="0" err="1" smtClean="0"/>
              <a:t>ws</a:t>
            </a:r>
            <a:r>
              <a:rPr lang="pl-PL" sz="2400" b="1" dirty="0" smtClean="0"/>
              <a:t>. wyboru operacji</a:t>
            </a:r>
          </a:p>
          <a:p>
            <a:pPr marL="0" indent="0">
              <a:buNone/>
            </a:pPr>
            <a:endParaRPr lang="pl-PL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693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Część B- INFORMACJE DOTYCZĄCE PODMIOTU UBIEGAJĄCEGO SIĘ O PRZYZNANIE POMOCY ORAZ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90737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Część B- INFORMACJE DOTYCZĄCE PODMIOTU UBIEGAJĄCEGO SIĘ O PRZYZNANIE POMOCY ORAZ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NUMER IDENTYFIKACYJNY (pole 2.4)</a:t>
            </a:r>
          </a:p>
          <a:p>
            <a:r>
              <a:rPr lang="pl-PL" sz="2400" dirty="0" smtClean="0"/>
              <a:t>Nadany przez powiatowy oddział Agencji Restrukturyzacji i Modernizacji Rolnictwa (Milicz, Trzebnica, Oleśnica, Ostrów Wielkopolski)</a:t>
            </a:r>
          </a:p>
          <a:p>
            <a:r>
              <a:rPr lang="pl-PL" sz="2400" dirty="0" smtClean="0"/>
              <a:t>Wydawany w ciągu 7-u dni</a:t>
            </a:r>
          </a:p>
          <a:p>
            <a:r>
              <a:rPr lang="pl-PL" sz="2400" dirty="0" smtClean="0"/>
              <a:t>Przy składaniu wniosku niezbędne przynajmniej potwierdzenie, że o taki numer wystąpiono</a:t>
            </a:r>
          </a:p>
          <a:p>
            <a:r>
              <a:rPr lang="pl-PL" sz="2400" dirty="0" smtClean="0"/>
              <a:t>Jeśli posiadamy już nr identyfikacyjny, należy zadbać o aktualność danych- ich niezgodność spowoduje opóźnienia w wypłacie środków</a:t>
            </a:r>
          </a:p>
          <a:p>
            <a:r>
              <a:rPr lang="pl-PL" sz="2400" dirty="0" smtClean="0"/>
              <a:t>Do wniosku załącza się zaświadczenie o nadaniu numeru identyfikacyjnego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44167"/>
            <a:ext cx="3672408" cy="7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Część B- INFORMACJE DOTYCZĄCE PODMIOTU UBIEGAJĄCEGO SIĘ O PRZYZNANIE POMOCY ORAZ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dirty="0" smtClean="0"/>
              <a:t>3</a:t>
            </a:r>
            <a:r>
              <a:rPr lang="pl-PL" sz="2400" dirty="0"/>
              <a:t>. Adres wnioskodawcy (adres miejsca zamieszkania osoby fizycznej / adres wykonywania działalności gospodarczej / adres siedziby / oddziału osoby prawnej albo jednostki organizacyjnej nieposiadającej osobowości prawnej) </a:t>
            </a: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/>
              <a:t>Uwaga!</a:t>
            </a:r>
          </a:p>
          <a:p>
            <a:pPr marL="0" indent="0" algn="just">
              <a:buNone/>
            </a:pPr>
            <a:r>
              <a:rPr lang="pl-PL" sz="2400" dirty="0"/>
              <a:t>Wnioskodawcy, którzy zamierzają realizować operacje w ramach działania realizacja lokalnych strategii rozwoju kierowanych przez społeczność, </a:t>
            </a:r>
            <a:r>
              <a:rPr lang="pl-PL" sz="2400" b="1" dirty="0"/>
              <a:t>mogą posiadać miejsce zamieszkania/adres siedziby poza obszarem objętym LSR</a:t>
            </a:r>
            <a:r>
              <a:rPr lang="pl-PL" sz="2400" dirty="0"/>
              <a:t>, jednakże </a:t>
            </a:r>
            <a:r>
              <a:rPr lang="pl-PL" sz="2400" b="1" u="sng" dirty="0"/>
              <a:t>operacja objęta dofinansowaniem musi być realizowana na obszarze objętym LSR.</a:t>
            </a:r>
            <a:endParaRPr lang="pl-PL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Część B- INFORMACJE DOTYCZĄCE PODMIOTU UBIEGAJĄCEGO SIĘ O PRZYZNANIE POMOCY ORAZ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pl-PL" sz="2400" dirty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algn="just"/>
            <a:r>
              <a:rPr lang="pl-PL" sz="2400" dirty="0" smtClean="0"/>
              <a:t>Dane powinny być zgodne z danymi ogólnodostępnymi: CEIDG, KRS</a:t>
            </a:r>
            <a:endParaRPr lang="pl-PL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pl-PL" sz="2400" dirty="0" smtClean="0"/>
              <a:t>LGD będzie weryfikowało, czy podmiot reprezentują osoby uprawnione</a:t>
            </a:r>
          </a:p>
          <a:p>
            <a:pPr algn="just"/>
            <a:r>
              <a:rPr lang="pl-PL" sz="2400" dirty="0" smtClean="0"/>
              <a:t>Pełnomocnictwo  musi być potwierdzone notarialnie w formie pisemnej oraz określać w swojej treści w sposób niebudzący wątpliwości rodzaj czynności, do których pełnomocnik jest umocowany</a:t>
            </a:r>
          </a:p>
          <a:p>
            <a:pPr algn="just"/>
            <a:r>
              <a:rPr lang="pl-PL" sz="2400" u="sng" dirty="0" smtClean="0"/>
              <a:t>To nie to samo, co upoważnienie do złożenia wniosku! </a:t>
            </a:r>
            <a:r>
              <a:rPr lang="pl-PL" sz="2400" dirty="0" smtClean="0"/>
              <a:t>(jeśli w pełnomocnictwie brak zapisów o złożeniu wniosku, wtedy konieczne jest upoważnienie wg wzoru LGD)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547"/>
            <a:ext cx="9481238" cy="4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Część B- INFORMACJE DOTYCZĄCE PODMIOTU UBIEGAJĄCEGO SIĘ O PRZYZNANIE POMOCY ORAZ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2400" dirty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Z zapisów w tych częściach powinien wynikać związek osoby, która uczęszcza na szkolenia organizowane przez LGD z wnioskodawcą</a:t>
            </a:r>
            <a:endParaRPr lang="pl-PL" sz="2400" b="1" dirty="0">
              <a:solidFill>
                <a:srgbClr val="00B05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0" y="1340768"/>
            <a:ext cx="6519659" cy="1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8" y="1988840"/>
            <a:ext cx="9069029" cy="288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07504" y="328498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3090102"/>
            <a:ext cx="10753725" cy="33528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 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300" dirty="0" smtClean="0">
                <a:latin typeface="+mj-lt"/>
              </a:rPr>
              <a:t>Cel ogólny, cele szczegółowe oraz przedsięwzięcia zgodnie z ogłoszeniem o naborze. </a:t>
            </a:r>
            <a:r>
              <a:rPr lang="pl-PL" sz="2300" b="1" dirty="0" smtClean="0">
                <a:latin typeface="+mj-lt"/>
              </a:rPr>
              <a:t>Ważne, aby wybrać odpowiedni „zestaw”, tzn., aby nie pomylić celów i przedsięwzięć.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295"/>
            <a:ext cx="3336326" cy="9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12"/>
          <p:cNvSpPr/>
          <p:nvPr/>
        </p:nvSpPr>
        <p:spPr>
          <a:xfrm>
            <a:off x="1619672" y="2747264"/>
            <a:ext cx="7920879" cy="4074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0" y="152400"/>
          <a:ext cx="9067800" cy="657066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Rozwój gospodarczy Doliny Baryczy, służący zachowaniu specyfiki obszaru i polepszeniu jakości życia.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Wzmocnienie rozpoznawalności i potencjału Doliny Baryczy.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1.2  Rozwój lokalnej przedsiębiorczości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 Wzrost aktywności i świadomości specyfiki obszaru wśród mieszkańców.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Rozwój kompleksowej i atrakcyjnej oferty obszaru. 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 rybackiego potencjału obszaru.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rybackiego charakteru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kompetencji i organizacji potencjału społecznego na rzecz zachowania specyfiki obszaru.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Spójna i widoczna oferta turystyczna Doliny Baryczy.  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Edukacja dla Doliny Baryczy,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(6 edycji ): DBP, EDU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Poprawa potencjału sprzedażowego przedsiębiorstw rybackich.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usług i produktów lokalnych, przyczyniających się do zachowania specyfiki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Tworzenie przestrzeni do podnoszenia kompetencji i organizacji atrakcyjnych form spędzania wolnego czasu.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Zachowanie, zwiększenie dostępności i atrakcyjności miejsc związanych ze specyfiką obszaru.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Działaj dla Doliny Baryczy,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aktywności gospodarczej mieszkańców.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Wzrost wiedzy i integracja społeczna mieszkańców poprzez wykorzystanie rybackiego dziedzictwa kulturowego.</a:t>
                      </a: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Wzmocnienie rybackiego potencjału obszaru poprzez  rozwój infrastruktury turystycznej i rekreacyjnej.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Ryba wpływa na … w Dolinnie Barszczy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Projekty własne – 6 edycji  DK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611188" y="152400"/>
            <a:ext cx="3529012" cy="60134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sz="2400" b="1" dirty="0"/>
              <a:t>Pole 1.4. Uzasadnienie zgodności z celami LSR i kryteriami wyboru operacji przez LGD </a:t>
            </a:r>
            <a:endParaRPr lang="pl-PL" sz="2400" dirty="0"/>
          </a:p>
          <a:p>
            <a:r>
              <a:rPr lang="pl-PL" sz="2400" dirty="0" smtClean="0"/>
              <a:t>wskazać powiązanie pomiędzy celami oraz przedsięwzięciami określonymi w polach 1.1-1.3 a potrzebą realizacji operacji</a:t>
            </a:r>
          </a:p>
          <a:p>
            <a:r>
              <a:rPr lang="pl-PL" sz="2400" dirty="0"/>
              <a:t>uzasadnić (krótki i zwięzły opis) zgodność operacji z celami LSR i kryteriami wyboru operacji przez LGD</a:t>
            </a:r>
          </a:p>
          <a:p>
            <a:r>
              <a:rPr lang="pl-PL" sz="2400" dirty="0" smtClean="0"/>
              <a:t>zgodność operacji z określonymi przez LGD kryteriami wyboru operacji</a:t>
            </a: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Rada będzie oceniała operację na podstawie całego wniosku o przyznanie pomocy i załączników, ale w tej części warto wskazać, w którym miejscu we WOD odnosimy się do danego kryterium- </a:t>
            </a:r>
            <a:r>
              <a:rPr lang="pl-PL" sz="2400" b="1" dirty="0" smtClean="0">
                <a:solidFill>
                  <a:srgbClr val="FF0000"/>
                </a:solidFill>
              </a:rPr>
              <a:t>wskazać miejsce zamieszczenia informacji.</a:t>
            </a:r>
          </a:p>
          <a:p>
            <a:r>
              <a:rPr lang="pl-PL" sz="2400" dirty="0"/>
              <a:t>n</a:t>
            </a:r>
            <a:r>
              <a:rPr lang="pl-PL" sz="2400" dirty="0" smtClean="0"/>
              <a:t>ajważniejsze jest wskazanie, w jakim stopniu realizacja operacji przyczyni się do realizacji celów określonych w LSR</a:t>
            </a:r>
          </a:p>
          <a:p>
            <a:r>
              <a:rPr lang="pl-PL" sz="2400" dirty="0" smtClean="0"/>
              <a:t>Aktualne kryteria </a:t>
            </a:r>
            <a:r>
              <a:rPr lang="pl-PL" sz="2400" dirty="0"/>
              <a:t>wyboru dostępne są tu: </a:t>
            </a:r>
            <a:r>
              <a:rPr lang="pl-PL" sz="2400" dirty="0">
                <a:hlinkClick r:id="rId2"/>
              </a:rPr>
              <a:t>http://</a:t>
            </a:r>
            <a:r>
              <a:rPr lang="pl-PL" sz="2400" dirty="0" smtClean="0">
                <a:hlinkClick r:id="rId2"/>
              </a:rPr>
              <a:t>projekty.barycz.pl/lokalne-kryteria-wyboru-dla-konkursow-586</a:t>
            </a:r>
            <a:r>
              <a:rPr lang="pl-PL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 txBox="1">
            <a:spLocks noChangeArrowheads="1"/>
          </p:cNvSpPr>
          <p:nvPr/>
        </p:nvSpPr>
        <p:spPr bwMode="auto">
          <a:xfrm>
            <a:off x="179512" y="533400"/>
            <a:ext cx="8964488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Dostępne na pod linkiem: </a:t>
            </a:r>
            <a:r>
              <a:rPr lang="pl-PL" altLang="pl-PL" sz="1800" dirty="0">
                <a:hlinkClick r:id="rId3"/>
              </a:rPr>
              <a:t>http://</a:t>
            </a:r>
            <a:r>
              <a:rPr lang="pl-PL" altLang="pl-PL" sz="1800" dirty="0" smtClean="0">
                <a:hlinkClick r:id="rId3"/>
              </a:rPr>
              <a:t>projekty.barycz.pl/lokalne-kryteria-wyboru-dla-konkursow-865</a:t>
            </a:r>
            <a:r>
              <a:rPr lang="pl-PL" altLang="pl-PL" sz="1800" dirty="0" smtClean="0"/>
              <a:t>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solidFill>
                  <a:srgbClr val="FF0000"/>
                </a:solidFill>
              </a:rPr>
              <a:t>Uwaga! ZMIANY! Część kryteriów nie obowiązuje!</a:t>
            </a:r>
            <a:endParaRPr lang="pl-PL" altLang="pl-PL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13"/>
              </a:spcBef>
              <a:buFontTx/>
              <a:buNone/>
            </a:pPr>
            <a:endParaRPr lang="pl-PL" altLang="pl-PL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-747713"/>
            <a:ext cx="8077200" cy="1652588"/>
          </a:xfrm>
        </p:spPr>
        <p:txBody>
          <a:bodyPr tIns="295402" rtlCol="0"/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5" dirty="0" smtClean="0">
                <a:solidFill>
                  <a:srgbClr val="000000"/>
                </a:solidFill>
              </a:rPr>
              <a:t>Kryteria wyboru operacji</a:t>
            </a:r>
            <a:endParaRPr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443948" y="1183285"/>
            <a:ext cx="82296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2" spcCol="108000"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7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800" b="1" kern="0" dirty="0" smtClean="0">
                <a:solidFill>
                  <a:srgbClr val="FF0000"/>
                </a:solidFill>
              </a:rPr>
              <a:t>BIZNES</a:t>
            </a:r>
            <a:r>
              <a:rPr lang="pl-PL" sz="1800" b="1" kern="0" dirty="0" smtClean="0"/>
              <a:t> Zgodność operacji z określonymi przez LGD kryteriami wyboru operacji: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strike="sngStrike" kern="0" dirty="0" smtClean="0"/>
              <a:t>Szkolenia nt. ochrony środowiska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strike="sngStrike" kern="0" dirty="0" smtClean="0"/>
              <a:t>Szkolenia nt. zachowania specyfiki obszaru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strike="sngStrike" kern="0" dirty="0" smtClean="0"/>
              <a:t>Przygotowanie wniosku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kern="0" dirty="0" smtClean="0"/>
              <a:t>Rozwijanie   oferty obszaru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kern="0" dirty="0" smtClean="0"/>
              <a:t>Innowacyjność  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kern="0" dirty="0" smtClean="0"/>
              <a:t>Wkład własny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kern="0" dirty="0" smtClean="0"/>
              <a:t>Wsparcie systemu Dolina Baryczy Poleca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kern="0" dirty="0" smtClean="0"/>
              <a:t>Racjonalność kosztów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1" kern="0" dirty="0" smtClean="0"/>
              <a:t>Gotowość wniosku do realizacji </a:t>
            </a:r>
            <a:r>
              <a:rPr lang="pl-PL" sz="1800" kern="0" dirty="0" smtClean="0"/>
              <a:t> </a:t>
            </a:r>
          </a:p>
          <a:p>
            <a:pPr marL="457200" indent="-457200" algn="just">
              <a:buFont typeface="+mj-lt"/>
              <a:buAutoNum type="arabicPeriod" startAt="12"/>
              <a:defRPr/>
            </a:pPr>
            <a:r>
              <a:rPr lang="pl-PL" sz="1800" kern="0" dirty="0" smtClean="0"/>
              <a:t>Przeciwdziałanie zmianom klimatu w inwestycjach </a:t>
            </a:r>
          </a:p>
          <a:p>
            <a:pPr marL="457200" indent="-457200" algn="just">
              <a:buFont typeface="+mj-lt"/>
              <a:buAutoNum type="arabicPeriod" startAt="12"/>
              <a:defRPr/>
            </a:pPr>
            <a:r>
              <a:rPr lang="pl-PL" sz="1800" kern="0" dirty="0" smtClean="0"/>
              <a:t>Promocja obszaru</a:t>
            </a:r>
          </a:p>
          <a:p>
            <a:pPr marL="457200" indent="-457200" algn="just">
              <a:buFont typeface="+mj-lt"/>
              <a:buAutoNum type="arabicPeriod" startAt="12"/>
              <a:defRPr/>
            </a:pPr>
            <a:r>
              <a:rPr lang="pl-PL" sz="1800" kern="0" dirty="0" smtClean="0"/>
              <a:t>Wsparcie oferty obszaru </a:t>
            </a:r>
          </a:p>
          <a:p>
            <a:pPr marL="457200" indent="-457200" algn="just">
              <a:buFont typeface="+mj-lt"/>
              <a:buAutoNum type="arabicPeriod" startAt="12"/>
              <a:defRPr/>
            </a:pPr>
            <a:r>
              <a:rPr lang="pl-PL" sz="1800" strike="sngStrike" kern="0" dirty="0" smtClean="0"/>
              <a:t>Komplementarność z realizowanymi projektami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kern="0" dirty="0" smtClean="0"/>
              <a:t>Wykorzystanie lokalnych zasobów 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strike="sngStrike" kern="0" dirty="0" smtClean="0"/>
              <a:t>Tworzenie nowych miejsc pracy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kern="0" dirty="0" smtClean="0"/>
              <a:t>Defaworyzowani na rynku pracy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strike="sngStrike" kern="0" dirty="0" smtClean="0"/>
              <a:t>Zaspokajanie potrzeb grup defaworyzowanych na rynku pracy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b="1" kern="0" dirty="0" smtClean="0"/>
              <a:t>Rozwijany zakres usług  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pl-PL" sz="1800" kern="0" dirty="0" smtClean="0"/>
              <a:t>Rybackość </a:t>
            </a:r>
            <a:endParaRPr lang="pl-PL" sz="1800" kern="0" dirty="0"/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pl-PL" sz="1800" kern="0" dirty="0" smtClean="0"/>
              <a:t>Potencjał turystyczny obszaru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kern="0" dirty="0" smtClean="0"/>
              <a:t>Przynależność do systemu Dolina Baryczy Poleca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kern="0" dirty="0" smtClean="0"/>
              <a:t>Działalność rozwijana  we współpracy z  samorządami lokalnymi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b="1" kern="0" dirty="0" smtClean="0"/>
              <a:t>Związek z obszarem </a:t>
            </a:r>
          </a:p>
          <a:p>
            <a:pPr marL="457200" indent="-457200" algn="just">
              <a:buFont typeface="+mj-lt"/>
              <a:buAutoNum type="arabicPeriod" startAt="17"/>
              <a:defRPr/>
            </a:pPr>
            <a:r>
              <a:rPr lang="pl-PL" sz="1800" kern="0" dirty="0" smtClean="0"/>
              <a:t>Realizacja zbiorowego interesu</a:t>
            </a:r>
          </a:p>
          <a:p>
            <a:pPr algn="just">
              <a:defRPr/>
            </a:pPr>
            <a:endParaRPr lang="pl-PL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2. Tytuł operacji</a:t>
            </a:r>
            <a:endParaRPr lang="pl-PL" sz="2400" dirty="0"/>
          </a:p>
          <a:p>
            <a:r>
              <a:rPr lang="pl-PL" sz="2400" dirty="0" smtClean="0"/>
              <a:t>powinien być zwięzły oraz odzwierciedlać rodzaj i zakres planowanego przedsięwzięcia</a:t>
            </a:r>
          </a:p>
          <a:p>
            <a:r>
              <a:rPr lang="pl-PL" sz="2400" dirty="0" smtClean="0"/>
              <a:t>będzie podawany w jednakowym brzmieniu we wszystkich dokumentach, w których jest do niego odwołanie</a:t>
            </a:r>
          </a:p>
          <a:p>
            <a:r>
              <a:rPr lang="pl-PL" sz="2400" dirty="0" smtClean="0"/>
              <a:t>najlepiej wypełnić tytuł na końcu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-&gt; można zobaczyć, jakie tytuły były w </a:t>
            </a:r>
            <a:r>
              <a:rPr lang="pl-PL" sz="2400" dirty="0"/>
              <a:t>składanych wnioskach: </a:t>
            </a:r>
            <a:r>
              <a:rPr lang="pl-PL" sz="2400" dirty="0">
                <a:hlinkClick r:id="rId2"/>
              </a:rPr>
              <a:t>http://</a:t>
            </a:r>
            <a:r>
              <a:rPr lang="pl-PL" sz="2400" dirty="0" smtClean="0">
                <a:hlinkClick r:id="rId2"/>
              </a:rPr>
              <a:t>projekty.barycz.pl/zakonczone-nabory-278</a:t>
            </a:r>
            <a:r>
              <a:rPr lang="pl-PL" sz="2400" dirty="0" smtClean="0"/>
              <a:t> (listy wybranych wniosków)</a:t>
            </a: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3589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b="1" dirty="0" smtClean="0"/>
              <a:t>3. Opis operacji</a:t>
            </a:r>
          </a:p>
          <a:p>
            <a:r>
              <a:rPr lang="pl-PL" sz="2400" dirty="0" smtClean="0"/>
              <a:t>zwięzły</a:t>
            </a:r>
          </a:p>
          <a:p>
            <a:r>
              <a:rPr lang="pl-PL" sz="2400" dirty="0" smtClean="0"/>
              <a:t>stanowi podstawę do weryfikacji </a:t>
            </a:r>
            <a:r>
              <a:rPr lang="pl-PL" sz="2400" b="1" dirty="0" smtClean="0"/>
              <a:t>zasadności zakresu i racjonalności</a:t>
            </a:r>
            <a:r>
              <a:rPr lang="pl-PL" sz="2400" dirty="0" smtClean="0"/>
              <a:t> zaplanowanych do poniesienia kosztów oraz konkurencyjności wyboru wykonawców</a:t>
            </a:r>
          </a:p>
          <a:p>
            <a:r>
              <a:rPr lang="pl-PL" sz="2400" dirty="0" smtClean="0"/>
              <a:t>uzasadniamy, dlaczego przyjęty poziom nakładów i czas realizacji pozwoli zrealizować zakres operacji i osiągnąć cel</a:t>
            </a:r>
          </a:p>
          <a:p>
            <a:r>
              <a:rPr lang="pl-PL" sz="2400" dirty="0"/>
              <a:t>Na etapie </a:t>
            </a:r>
            <a:r>
              <a:rPr lang="pl-PL" sz="2400" b="1" dirty="0"/>
              <a:t>weryfikacji wniosku o płatność </a:t>
            </a:r>
            <a:r>
              <a:rPr lang="pl-PL" sz="2400" dirty="0"/>
              <a:t>Beneficjent będzie zobowiązany opisać </a:t>
            </a:r>
            <a:r>
              <a:rPr lang="pl-PL" sz="2400" b="1" dirty="0"/>
              <a:t>faktyczną realizację przedsięwzięcia </a:t>
            </a:r>
            <a:r>
              <a:rPr lang="pl-PL" sz="2400" dirty="0"/>
              <a:t>w ramach odpowiedniego dokumentu dotyczącego rozliczenia, którego wzór stanowi załącznik do wniosku o płatność oraz przedstawić dokumentację potwierdzającą m.in. </a:t>
            </a:r>
            <a:r>
              <a:rPr lang="pl-PL" sz="2400" b="1" dirty="0"/>
              <a:t>prawidłowe wykonanie zadania i osiągnięcie zakładanego celu</a:t>
            </a:r>
            <a:r>
              <a:rPr lang="pl-PL" sz="2400" dirty="0"/>
              <a:t> (np. lista obecności uczestników szkolenia, materiały szkoleniowe, dokumenty potwierdzające dokonanie konkurencyjnego wyboru wykonawcy).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6514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b="1" dirty="0" smtClean="0"/>
              <a:t>3. Opis operacji c.d.</a:t>
            </a:r>
          </a:p>
          <a:p>
            <a:r>
              <a:rPr lang="pl-PL" sz="2400" dirty="0"/>
              <a:t>Najważniejsze jest wskazanie, </a:t>
            </a:r>
            <a:r>
              <a:rPr lang="pl-PL" sz="2400" b="1" dirty="0"/>
              <a:t>w jakim stopniu realizacja operacji przyczyni się do realizacji celów określonych w </a:t>
            </a:r>
            <a:r>
              <a:rPr lang="pl-PL" sz="2400" b="1" dirty="0" smtClean="0"/>
              <a:t>LSR</a:t>
            </a:r>
            <a:r>
              <a:rPr lang="pl-PL" sz="2400" dirty="0" smtClean="0"/>
              <a:t>-&gt; należy je podać</a:t>
            </a:r>
            <a:endParaRPr lang="pl-PL" sz="2400" dirty="0"/>
          </a:p>
          <a:p>
            <a:r>
              <a:rPr lang="pl-PL" sz="2400" dirty="0"/>
              <a:t>Np. w przypadku operacji, która polega na tworzeniu infrastruktury turystycznej należy w uzasadnieniu zawrzeć informacje odnoszące się do celów zawartych w LSR (np. propagowanie dobrostanu społecznego i dziedzictwa kulturowego na obszarach rybackich i obszarach akwakultury).</a:t>
            </a:r>
          </a:p>
          <a:p>
            <a:r>
              <a:rPr lang="pl-PL" sz="2400" b="1" dirty="0"/>
              <a:t>Opis zawarty w tym polu będzie wykorzystany przez LGD podczas oceny operacji pod kątem zgodności z LSR oraz kryteriami wyboru</a:t>
            </a:r>
            <a:r>
              <a:rPr lang="pl-PL" sz="2400" b="1" dirty="0" smtClean="0"/>
              <a:t>.</a:t>
            </a:r>
          </a:p>
          <a:p>
            <a:r>
              <a:rPr lang="pl-PL" sz="2400" dirty="0"/>
              <a:t>W przypadku, gdy wnioskodawca będzie realizował operację, w ramach której </a:t>
            </a:r>
            <a:r>
              <a:rPr lang="pl-PL" sz="2400" b="1" dirty="0"/>
              <a:t>zostaną utrzymane miejsca pracy</a:t>
            </a:r>
            <a:r>
              <a:rPr lang="pl-PL" sz="2400" dirty="0"/>
              <a:t>, w Opisie operacji wnioskodawca </a:t>
            </a:r>
            <a:r>
              <a:rPr lang="pl-PL" sz="2400" b="1" dirty="0"/>
              <a:t>winien wykazać, że bez udziału </a:t>
            </a:r>
            <a:r>
              <a:rPr lang="pl-PL" sz="2400" b="1" dirty="0" smtClean="0"/>
              <a:t>dofinansowania nie </a:t>
            </a:r>
            <a:r>
              <a:rPr lang="pl-PL" sz="2400" b="1" dirty="0"/>
              <a:t>byłoby możliwe utrzymanie miejsc pracy </a:t>
            </a:r>
            <a:r>
              <a:rPr lang="pl-PL" sz="2400" dirty="0"/>
              <a:t>w liczbie, którą wnioskodawca wskazał we wniosku o </a:t>
            </a:r>
            <a:r>
              <a:rPr lang="pl-PL" sz="2400" dirty="0" smtClean="0"/>
              <a:t>dofinansowanie</a:t>
            </a:r>
          </a:p>
          <a:p>
            <a:r>
              <a:rPr lang="pl-PL" sz="2400" dirty="0"/>
              <a:t>W przypadku, gdy realizacja operacji </a:t>
            </a:r>
            <a:r>
              <a:rPr lang="pl-PL" sz="2400" b="1" dirty="0"/>
              <a:t>wymaga poniesienia kosztów </a:t>
            </a:r>
            <a:r>
              <a:rPr lang="pl-PL" sz="2400" b="1" dirty="0" smtClean="0"/>
              <a:t>niekwalifikowalnych</a:t>
            </a:r>
            <a:r>
              <a:rPr lang="pl-PL" sz="2400" dirty="0" smtClean="0"/>
              <a:t> w </a:t>
            </a:r>
            <a:r>
              <a:rPr lang="pl-PL" sz="2400" dirty="0"/>
              <a:t>Opisie operacji należy uzasadnić konieczność ich poniesienia oraz wpływ na osiągnięcie celu operacji.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9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3. Opis operacji c.d.</a:t>
            </a:r>
          </a:p>
          <a:p>
            <a:r>
              <a:rPr lang="pl-PL" sz="2400" dirty="0" smtClean="0"/>
              <a:t>Tutaj należy </a:t>
            </a:r>
            <a:r>
              <a:rPr lang="pl-PL" sz="2400" b="1" dirty="0" smtClean="0"/>
              <a:t>odnieść się do kryteriów wyboru</a:t>
            </a:r>
            <a:r>
              <a:rPr lang="pl-PL" sz="2400" dirty="0" smtClean="0"/>
              <a:t>, które wiążą się z zakresem operacji i jej celem, np. Innowacyjność, zwłaszcza Gotowość wniosku do realizacji i Analiza potrzeb, a także Tworzenie nowych miejsc pracy i in.</a:t>
            </a:r>
          </a:p>
          <a:p>
            <a:r>
              <a:rPr lang="pl-PL" sz="2400" dirty="0" smtClean="0"/>
              <a:t>Opis jest ważnym elementem wniosku- Rada będzie wnikliwie go analizowała</a:t>
            </a:r>
          </a:p>
          <a:p>
            <a:pPr algn="just"/>
            <a:r>
              <a:rPr lang="pl-PL" sz="2400" b="1" dirty="0"/>
              <a:t>Należy uzasadnić możliwość osiągnięcia celu poprzez zakładany zakres i czas realizacji operacji w kontekście przyjętych </a:t>
            </a:r>
            <a:r>
              <a:rPr lang="pl-PL" sz="2400" b="1" dirty="0" smtClean="0"/>
              <a:t>nakładów</a:t>
            </a:r>
            <a:endParaRPr lang="pl-PL" sz="2400" b="1" dirty="0"/>
          </a:p>
          <a:p>
            <a:pPr algn="just"/>
            <a:r>
              <a:rPr lang="pl-PL" sz="2400" dirty="0"/>
              <a:t>należy wskazać </a:t>
            </a:r>
            <a:r>
              <a:rPr lang="pl-PL" sz="2400" b="1" dirty="0"/>
              <a:t>propozycję działań komunikacyjnych</a:t>
            </a:r>
            <a:r>
              <a:rPr lang="pl-PL" sz="2400" dirty="0"/>
              <a:t>, proporcjonalnych do rozmiaru operacji, mających na celu informowanie ogółu społeczeństwa o celach operacji i wsparciu unijnym dla </a:t>
            </a:r>
            <a:r>
              <a:rPr lang="pl-PL" sz="2400" dirty="0" smtClean="0"/>
              <a:t>operacji (plakat A3, info na stronie www, stopki i slogany w mat. promocyjnych), obowiązek informowania o dofinansowaniu </a:t>
            </a:r>
            <a:r>
              <a:rPr lang="pl-PL" sz="2400" b="1" dirty="0" smtClean="0"/>
              <a:t>od umowy do zakończenia operacji</a:t>
            </a:r>
            <a:r>
              <a:rPr lang="pl-PL" sz="2400" dirty="0" smtClean="0"/>
              <a:t>, a jeśli narzędzia informacyjne są kosztem kwalifikowanym, to wtedy obowiązek informowania przez 5 lat</a:t>
            </a:r>
            <a:endParaRPr lang="pl-PL" sz="2400" dirty="0"/>
          </a:p>
          <a:p>
            <a:pPr algn="just"/>
            <a:endParaRPr lang="pl-PL" sz="2400" dirty="0" smtClean="0"/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1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4. Zakres operacji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endParaRPr lang="pl-PL" sz="2400" b="1" dirty="0" smtClean="0"/>
          </a:p>
          <a:p>
            <a:pPr marL="0" lvl="0" indent="0">
              <a:buNone/>
            </a:pP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408353" y="1484784"/>
            <a:ext cx="8336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Wskazane </a:t>
            </a:r>
            <a:r>
              <a:rPr lang="pl-PL" dirty="0" smtClean="0"/>
              <a:t>zakresy </a:t>
            </a:r>
            <a:r>
              <a:rPr lang="pl-PL" dirty="0"/>
              <a:t>operacji, odpowiadają celom, o których mowa w § 2 </a:t>
            </a:r>
            <a:r>
              <a:rPr lang="pl-PL" dirty="0" smtClean="0"/>
              <a:t>rozporządzenia, </a:t>
            </a:r>
            <a:r>
              <a:rPr lang="pl-PL" dirty="0"/>
              <a:t>w ramach których przyznawana jest pomoc na realizację operacji w ramach działania Realizacja lokalnych strategii rozwoju kierowanych przez społeczność.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Należy wskazać poprzez wstawienie znaku X, </a:t>
            </a:r>
            <a:r>
              <a:rPr lang="pl-PL" b="1" dirty="0"/>
              <a:t>jeden zakres</a:t>
            </a:r>
            <a:r>
              <a:rPr lang="pl-PL" dirty="0"/>
              <a:t>, który wnioskodawca będzie realizował w ramach planowanej operacji. W ramach jednego zakresu </a:t>
            </a:r>
            <a:r>
              <a:rPr lang="pl-PL" b="1" dirty="0"/>
              <a:t>może być realizowany jeden lub więcej </a:t>
            </a:r>
            <a:r>
              <a:rPr lang="pl-PL" b="1" dirty="0" smtClean="0"/>
              <a:t>podzakresów</a:t>
            </a:r>
            <a:r>
              <a:rPr lang="pl-PL" dirty="0" smtClean="0"/>
              <a:t>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Zakres operacji </a:t>
            </a:r>
            <a:r>
              <a:rPr lang="pl-PL" b="1" dirty="0"/>
              <a:t>winien być spójny z Zestawieniem rzeczowo – finansowym </a:t>
            </a:r>
            <a:r>
              <a:rPr lang="pl-PL" dirty="0"/>
              <a:t>operacji i uzasadniać potrzebę realizacji poszczególnych zadań w kontekście planowanego celu operacji i wskaźnika (ów) jego osiągnięcia.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Planując realizację operacji należy mieć na uwadze, że </a:t>
            </a:r>
            <a:r>
              <a:rPr lang="pl-PL" b="1" dirty="0"/>
              <a:t>operacja powinna stanowić zamkniętą całość, a nie część większej, np. inwestycji, sztucznie wyodrębnioną w celu uzyskania wyższej kwoty pomocy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Zakres operacji musi wskazywać na </a:t>
            </a:r>
            <a:r>
              <a:rPr lang="pl-PL" b="1" dirty="0"/>
              <a:t>związek z zakresem działalności wnioskodawcy </a:t>
            </a:r>
            <a:r>
              <a:rPr lang="pl-PL" dirty="0"/>
              <a:t>określonym w dokumentach konstytuujących jego działalność, np. odpisie z KRS, umowie, statucie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7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27681" y="377603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4. Zakres operacji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/>
              <a:t>c.d.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20888"/>
            <a:ext cx="8003232" cy="2495250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>
            <a:off x="20938" y="3880055"/>
            <a:ext cx="2195736" cy="7200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sz="2400" b="1" dirty="0" smtClean="0"/>
              <a:t>6. Cel(e) operacji</a:t>
            </a:r>
          </a:p>
          <a:p>
            <a:r>
              <a:rPr lang="pl-PL" sz="2400" b="1" dirty="0"/>
              <a:t>JEDNO ZDANIE WYSTARCZY </a:t>
            </a:r>
            <a:r>
              <a:rPr lang="pl-PL" sz="2400" b="1" dirty="0" smtClean="0">
                <a:sym typeface="Wingdings" panose="05000000000000000000" pitchFamily="2" charset="2"/>
              </a:rPr>
              <a:t></a:t>
            </a:r>
          </a:p>
          <a:p>
            <a:r>
              <a:rPr lang="pl-PL" sz="2400" b="1" dirty="0" smtClean="0">
                <a:sym typeface="Wingdings" panose="05000000000000000000" pitchFamily="2" charset="2"/>
              </a:rPr>
              <a:t>Cel trzeba utrzymać przez 5 lat, jeśli dofinansowanie jest na budowę, modernizację czy wyposażenie!</a:t>
            </a:r>
            <a:endParaRPr lang="pl-PL" sz="2400" b="1" dirty="0"/>
          </a:p>
          <a:p>
            <a:r>
              <a:rPr lang="pl-PL" sz="2400" dirty="0" smtClean="0"/>
              <a:t>jakie efekty podmiot ubiegający się o przyznanie pomocy zamierza osiągnąć poprzez realizację tej operacji</a:t>
            </a:r>
          </a:p>
          <a:p>
            <a:r>
              <a:rPr lang="pl-PL" sz="2400" u="sng" dirty="0" smtClean="0"/>
              <a:t>Konkretny</a:t>
            </a:r>
            <a:r>
              <a:rPr lang="pl-PL" sz="2400" dirty="0" smtClean="0"/>
              <a:t>, tj. jasno określony, również pod względem efektów.</a:t>
            </a:r>
          </a:p>
          <a:p>
            <a:r>
              <a:rPr lang="pl-PL" sz="2400" u="sng" dirty="0" smtClean="0"/>
              <a:t>Mierzalny</a:t>
            </a:r>
            <a:r>
              <a:rPr lang="pl-PL" sz="2400" dirty="0" smtClean="0"/>
              <a:t>, tj. możliwy do weryfikacji mierzalnymi wskaźnikami (np. dla celu „Utworzenie ścieżki rowerowej w celu udostępnienia mieszkańcom wsi infrastruktury turystycznej i rekreacyjnej” możliwe jest wskazanie w Opisie operacji liczby km wybudowanej ścieżki rowerowej).</a:t>
            </a:r>
          </a:p>
          <a:p>
            <a:r>
              <a:rPr lang="pl-PL" sz="2400" u="sng" dirty="0" smtClean="0"/>
              <a:t>Realistyczny </a:t>
            </a:r>
            <a:r>
              <a:rPr lang="pl-PL" sz="2400" dirty="0" smtClean="0"/>
              <a:t>i określony w czasie, tj. sformułowany, w taki sposób, aby przy uwzględnieniu ewentualnych </a:t>
            </a:r>
            <a:r>
              <a:rPr lang="pl-PL" sz="2400" dirty="0" err="1" smtClean="0"/>
              <a:t>ryzyk</a:t>
            </a:r>
            <a:r>
              <a:rPr lang="pl-PL" sz="2400" dirty="0" smtClean="0"/>
              <a:t> związanych z realizacją projektu osiągnięcie celu było możliwe w planowanym okresie realizacji operacji, określonym w pkt 11 wniosku oraz Opisie operacji.</a:t>
            </a:r>
          </a:p>
        </p:txBody>
      </p:sp>
    </p:spTree>
    <p:extLst>
      <p:ext uri="{BB962C8B-B14F-4D97-AF65-F5344CB8AC3E}">
        <p14:creationId xmlns:p14="http://schemas.microsoft.com/office/powerpoint/2010/main" val="3892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6. Cel(e) operacji c.d.</a:t>
            </a:r>
          </a:p>
          <a:p>
            <a:r>
              <a:rPr lang="pl-PL" sz="2400" dirty="0" smtClean="0"/>
              <a:t>Sformułowanie celu ma podstawowe znaczenie dla operacji, przede wszystkim dlatego, że </a:t>
            </a:r>
            <a:r>
              <a:rPr lang="pl-PL" sz="2400" b="1" dirty="0" smtClean="0"/>
              <a:t>cel będzie przeniesiony do umowy o przyznaniu pomocy</a:t>
            </a:r>
          </a:p>
          <a:p>
            <a:r>
              <a:rPr lang="pl-PL" sz="2400" dirty="0" smtClean="0"/>
              <a:t>Obowiązek utrzymania celu po płatności ostatecznej wynosi  </a:t>
            </a:r>
            <a:r>
              <a:rPr lang="pl-PL" sz="2400" b="1" dirty="0" smtClean="0"/>
              <a:t>5 lat</a:t>
            </a:r>
            <a:r>
              <a:rPr lang="pl-PL" sz="2400" b="1" dirty="0"/>
              <a:t>, </a:t>
            </a:r>
            <a:r>
              <a:rPr lang="pl-PL" sz="2400" dirty="0"/>
              <a:t>gdy </a:t>
            </a:r>
            <a:r>
              <a:rPr lang="pl-PL" sz="2400" dirty="0" smtClean="0"/>
              <a:t>operacja </a:t>
            </a:r>
            <a:r>
              <a:rPr lang="pl-PL" sz="2400" dirty="0"/>
              <a:t>polega na inwestycji w zakresie budowy, robót budowlanych, przebudowy i remontu obiektu budowlanego, w rozumieniu przepisów prawa budowlanego, lub zakupu narzędzi i urządzeń lub innego wyposażenia technicznego</a:t>
            </a:r>
            <a:r>
              <a:rPr lang="pl-PL" sz="2400" b="1" dirty="0"/>
              <a:t>, </a:t>
            </a:r>
            <a:r>
              <a:rPr lang="pl-PL" sz="2400" b="1" dirty="0" smtClean="0"/>
              <a:t>3 lata utrzymania </a:t>
            </a:r>
            <a:r>
              <a:rPr lang="pl-PL" sz="2400" dirty="0" smtClean="0"/>
              <a:t>dla operacji wspierających miejsca pracy (MŚP), </a:t>
            </a:r>
          </a:p>
          <a:p>
            <a:r>
              <a:rPr lang="pl-PL" sz="2400" b="1" dirty="0" smtClean="0"/>
              <a:t>Celem operacji nie jest wykonanie jej zakresu</a:t>
            </a:r>
            <a:r>
              <a:rPr lang="pl-PL" sz="2400" dirty="0" smtClean="0"/>
              <a:t>- zakres jest narzędziem do osiągnięcia celu</a:t>
            </a:r>
          </a:p>
        </p:txBody>
      </p:sp>
    </p:spTree>
    <p:extLst>
      <p:ext uri="{BB962C8B-B14F-4D97-AF65-F5344CB8AC3E}">
        <p14:creationId xmlns:p14="http://schemas.microsoft.com/office/powerpoint/2010/main" val="10737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/>
              <a:t>Limity środków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/>
              <a:t>PO RiM 2014 – 2020</a:t>
            </a:r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6628" name="object 6"/>
          <p:cNvSpPr txBox="1">
            <a:spLocks noChangeArrowheads="1"/>
          </p:cNvSpPr>
          <p:nvPr/>
        </p:nvSpPr>
        <p:spPr bwMode="auto">
          <a:xfrm>
            <a:off x="-76200" y="6213475"/>
            <a:ext cx="911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</a:rPr>
              <a:t>Granty</a:t>
            </a:r>
            <a:endParaRPr lang="pl-PL" altLang="pl-PL" sz="2000" b="1" dirty="0"/>
          </a:p>
          <a:p>
            <a:pPr eaLnBrk="1" hangingPunct="1">
              <a:spcBef>
                <a:spcPts val="325"/>
              </a:spcBef>
              <a:buFontTx/>
              <a:buChar char="•"/>
            </a:pPr>
            <a:r>
              <a:rPr lang="pl-PL" altLang="pl-PL" sz="2000" dirty="0"/>
              <a:t>Max. do 50 tys. zł, max. poziom dofinansowani 85 %</a:t>
            </a: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5607" name="object 4"/>
          <p:cNvSpPr txBox="1">
            <a:spLocks noChangeArrowheads="1"/>
          </p:cNvSpPr>
          <p:nvPr/>
        </p:nvSpPr>
        <p:spPr bwMode="auto">
          <a:xfrm>
            <a:off x="79390" y="1229869"/>
            <a:ext cx="903605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</a:rPr>
              <a:t>Konkursy</a:t>
            </a:r>
            <a:endParaRPr lang="pl-PL" altLang="pl-PL" sz="2400" b="1" dirty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  <a:defRPr/>
            </a:pPr>
            <a:r>
              <a:rPr lang="pl-PL" altLang="pl-PL" sz="2400" dirty="0" smtClean="0">
                <a:latin typeface="Calibri" pitchFamily="34" charset="0"/>
              </a:rPr>
              <a:t>Poziom dofinansowania od </a:t>
            </a:r>
            <a:r>
              <a:rPr lang="pl-PL" altLang="pl-PL" sz="2400" dirty="0">
                <a:latin typeface="Calibri" pitchFamily="34" charset="0"/>
              </a:rPr>
              <a:t>50 do 85% kosztów </a:t>
            </a:r>
            <a:r>
              <a:rPr lang="pl-PL" altLang="pl-PL" sz="2400" dirty="0" smtClean="0">
                <a:latin typeface="Calibri" pitchFamily="34" charset="0"/>
              </a:rPr>
              <a:t>kwalifikowalnych, do </a:t>
            </a:r>
            <a:r>
              <a:rPr lang="pl-PL" altLang="pl-PL" sz="2400" b="1" dirty="0" smtClean="0">
                <a:latin typeface="Calibri" pitchFamily="34" charset="0"/>
              </a:rPr>
              <a:t>300 </a:t>
            </a:r>
            <a:r>
              <a:rPr lang="pl-PL" altLang="pl-PL" sz="2400" b="1" dirty="0">
                <a:latin typeface="Calibri" pitchFamily="34" charset="0"/>
              </a:rPr>
              <a:t>tys</a:t>
            </a:r>
            <a:r>
              <a:rPr lang="pl-PL" altLang="pl-PL" sz="2400" dirty="0">
                <a:latin typeface="Calibri" pitchFamily="34" charset="0"/>
              </a:rPr>
              <a:t>. w </a:t>
            </a:r>
            <a:r>
              <a:rPr lang="pl-PL" altLang="pl-PL" sz="2400" dirty="0" smtClean="0">
                <a:latin typeface="Calibri" pitchFamily="34" charset="0"/>
              </a:rPr>
              <a:t>ramach </a:t>
            </a:r>
            <a:r>
              <a:rPr lang="pl-PL" altLang="pl-PL" sz="2400" dirty="0">
                <a:latin typeface="Calibri" pitchFamily="34" charset="0"/>
              </a:rPr>
              <a:t>przedsięwzięcia na </a:t>
            </a:r>
            <a:r>
              <a:rPr lang="pl-PL" altLang="pl-PL" sz="2400" dirty="0" smtClean="0">
                <a:latin typeface="Calibri" pitchFamily="34" charset="0"/>
              </a:rPr>
              <a:t>jednego wnioskodawcę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, a gdy jest uprawniony do rybactwa, prowadzi obrót produktami rybactwa lub ich przetwórstwo limit wynosi do 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</a:rPr>
              <a:t>400 tys. zł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(tylko w łańcuchu dostaw- P.1.1.2 i ofercie turystycznej- P.1.2.1)</a:t>
            </a: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itchFamily="34" charset="0"/>
              </a:rPr>
              <a:t>Utworzenie lub utrzymanie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(wskaźnik – niepunktowany) </a:t>
            </a:r>
            <a:r>
              <a:rPr lang="pl-PL" altLang="pl-PL" sz="2400" dirty="0" smtClean="0">
                <a:latin typeface="Calibri" pitchFamily="34" charset="0"/>
              </a:rPr>
              <a:t>min. </a:t>
            </a:r>
            <a:r>
              <a:rPr lang="pl-PL" altLang="pl-PL" sz="2400" dirty="0">
                <a:latin typeface="Calibri" pitchFamily="34" charset="0"/>
              </a:rPr>
              <a:t>j</a:t>
            </a:r>
            <a:r>
              <a:rPr lang="pl-PL" altLang="pl-PL" sz="2400" dirty="0" smtClean="0">
                <a:latin typeface="Calibri" pitchFamily="34" charset="0"/>
              </a:rPr>
              <a:t>ednego miejsca pracy</a:t>
            </a:r>
            <a:endParaRPr lang="pl-PL" altLang="pl-PL" sz="2400" dirty="0">
              <a:latin typeface="Calibri" pitchFamily="34" charset="0"/>
            </a:endParaRP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itchFamily="34" charset="0"/>
              </a:rPr>
              <a:t>Podejmowanie działalności gospodarczej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(wskaźnik –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niepunktowany, za wyjątkiem grupy defaworyzowanej)</a:t>
            </a:r>
            <a:endParaRPr lang="pl-PL" altLang="pl-PL" sz="2400" dirty="0" smtClean="0">
              <a:latin typeface="Calibri" pitchFamily="34" charset="0"/>
            </a:endParaRP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odejmowanie działalności jako uprawniony do rybactwa (w łańcuchu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dostaw-P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1.1.2, turystyce 1.2.1, wskaźnik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– niepunktowany, za wyjątkiem grupy defaworyzowanej)</a:t>
            </a:r>
            <a:endParaRPr lang="pl-PL" altLang="pl-PL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  <a:defRPr/>
            </a:pPr>
            <a:endParaRPr lang="pl-PL" altLang="pl-PL" sz="28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sz="2400" b="1" dirty="0"/>
              <a:t>6. Planowane wskaźniki osiągnięcia celu(ów) </a:t>
            </a:r>
            <a:r>
              <a:rPr lang="pl-PL" sz="2400" b="1" dirty="0" smtClean="0"/>
              <a:t>operacji</a:t>
            </a:r>
          </a:p>
          <a:p>
            <a:r>
              <a:rPr lang="pl-PL" sz="2100" dirty="0"/>
              <a:t>W kolumnie Wskaźnik, dla danego zakresu operacji, jaki wnioskodawca zamierza realizować, należy wpisać wskaźnik realizacji celu operacji:</a:t>
            </a:r>
          </a:p>
          <a:p>
            <a:pPr marL="0" indent="0">
              <a:buNone/>
            </a:pPr>
            <a:r>
              <a:rPr lang="pl-PL" sz="2100" dirty="0"/>
              <a:t>1) Liczba utworzonych miejsc pracy lub</a:t>
            </a:r>
          </a:p>
          <a:p>
            <a:pPr marL="0" indent="0">
              <a:buNone/>
            </a:pPr>
            <a:r>
              <a:rPr lang="pl-PL" sz="2100" dirty="0"/>
              <a:t>2) Liczba utrzymanych miejsc pracy lub</a:t>
            </a:r>
          </a:p>
          <a:p>
            <a:pPr marL="0" indent="0">
              <a:buNone/>
            </a:pPr>
            <a:r>
              <a:rPr lang="pl-PL" sz="2100" dirty="0"/>
              <a:t>3) Liczba utworzonych przedsiębiorstw lub</a:t>
            </a:r>
          </a:p>
          <a:p>
            <a:pPr marL="0" indent="0">
              <a:buNone/>
            </a:pPr>
            <a:r>
              <a:rPr lang="pl-PL" sz="2100" dirty="0"/>
              <a:t>4) Inny(e) wskaźnik(i) wynikający(e) z LSR.</a:t>
            </a:r>
          </a:p>
          <a:p>
            <a:r>
              <a:rPr lang="pl-PL" sz="2100" dirty="0" smtClean="0"/>
              <a:t>Wskaźniki </a:t>
            </a:r>
            <a:r>
              <a:rPr lang="pl-PL" sz="2100" dirty="0"/>
              <a:t>zostaną </a:t>
            </a:r>
            <a:r>
              <a:rPr lang="pl-PL" sz="2100" b="1" dirty="0"/>
              <a:t>przeniesione do umowy przyznania pomocy </a:t>
            </a:r>
            <a:r>
              <a:rPr lang="pl-PL" sz="2100" dirty="0"/>
              <a:t>i z ich spełnienia beneficjent będzie </a:t>
            </a:r>
            <a:r>
              <a:rPr lang="pl-PL" sz="2100" dirty="0" smtClean="0"/>
              <a:t>rozliczany</a:t>
            </a:r>
          </a:p>
          <a:p>
            <a:r>
              <a:rPr lang="pl-PL" sz="2100" dirty="0"/>
              <a:t>Istnieje możliwość wpisania więcej niż jednego wskaźnika realizacji operacji w ramach jednego zakresu. W przypadku, gdy w ramach jednego zakresu operacji będzie realizowanych kilka wskaźników, należy wpisać w kolejnych wierszach dla danego zakresu realizowany wskaźnik</a:t>
            </a:r>
            <a:r>
              <a:rPr lang="pl-PL" sz="2100" dirty="0" smtClean="0"/>
              <a:t>.</a:t>
            </a:r>
          </a:p>
          <a:p>
            <a:r>
              <a:rPr lang="pl-PL" sz="2100" dirty="0" smtClean="0"/>
              <a:t>Pamiętaj o wskazaniu </a:t>
            </a:r>
            <a:r>
              <a:rPr lang="pl-PL" sz="2100" b="1" dirty="0" smtClean="0"/>
              <a:t>liczby ofert na stronie </a:t>
            </a:r>
            <a:r>
              <a:rPr lang="pl-PL" sz="2100" dirty="0" smtClean="0">
                <a:hlinkClick r:id="rId2"/>
              </a:rPr>
              <a:t>www.dbpoleca.barycz.pl</a:t>
            </a:r>
            <a:r>
              <a:rPr lang="pl-PL" sz="2100" dirty="0" smtClean="0"/>
              <a:t> w P.1.2.1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endParaRPr lang="pl-PL" sz="21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539552" y="1952836"/>
            <a:ext cx="475252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5148064" y="2420888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300192" y="22362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Rozporządzenia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27088" y="3131276"/>
            <a:ext cx="4752528" cy="36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148064" y="3319513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114280" y="29253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LSR i ogłoszenia o naborze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2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ZATRUDNIENIE W PO </a:t>
            </a:r>
            <a:r>
              <a:rPr lang="pl-PL" sz="2400" dirty="0" err="1" smtClean="0"/>
              <a:t>RiM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8049" y="836712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Operacja </a:t>
            </a:r>
            <a:r>
              <a:rPr lang="pl-PL" sz="2400" b="1" dirty="0"/>
              <a:t>zakłada utworzenie / utrzymanie miejsca(c) pracy/podjęcie działalności </a:t>
            </a:r>
            <a:r>
              <a:rPr lang="pl-PL" sz="2400" b="1" dirty="0" smtClean="0"/>
              <a:t>gospodarczej</a:t>
            </a:r>
          </a:p>
          <a:p>
            <a:r>
              <a:rPr lang="pl-PL" sz="2400" dirty="0" smtClean="0"/>
              <a:t>Dane obowiązkowe</a:t>
            </a:r>
          </a:p>
          <a:p>
            <a:r>
              <a:rPr lang="pl-PL" sz="2400" dirty="0" smtClean="0"/>
              <a:t>Obowiązek wsparcia miejsc pracy wynika z Rozporządzenia </a:t>
            </a:r>
            <a:r>
              <a:rPr lang="pl-PL" sz="2400" dirty="0" err="1" smtClean="0"/>
              <a:t>MGMiŻŚ</a:t>
            </a:r>
            <a:endParaRPr lang="pl-PL" sz="2400" dirty="0" smtClean="0"/>
          </a:p>
          <a:p>
            <a:r>
              <a:rPr lang="pl-PL" sz="2400" dirty="0" smtClean="0"/>
              <a:t>W kryteriach punktowane utworzenie działalności przez </a:t>
            </a:r>
            <a:r>
              <a:rPr lang="pl-PL" sz="2400" dirty="0" err="1" smtClean="0"/>
              <a:t>defaworyzowanego</a:t>
            </a:r>
            <a:r>
              <a:rPr lang="pl-PL" sz="2400" dirty="0"/>
              <a:t>,</a:t>
            </a:r>
            <a:r>
              <a:rPr lang="pl-PL" sz="2400" dirty="0" smtClean="0"/>
              <a:t> utworzenie nowych miejsc pracy lub ich utrzymanie miejsc pracy </a:t>
            </a:r>
            <a:r>
              <a:rPr lang="pl-PL" sz="2400" dirty="0" smtClean="0">
                <a:solidFill>
                  <a:srgbClr val="FF0000"/>
                </a:solidFill>
              </a:rPr>
              <a:t>NIE JEST </a:t>
            </a:r>
            <a:r>
              <a:rPr lang="pl-PL" sz="2400" dirty="0" smtClean="0"/>
              <a:t>punktowane</a:t>
            </a:r>
          </a:p>
        </p:txBody>
      </p:sp>
    </p:spTree>
    <p:extLst>
      <p:ext uri="{BB962C8B-B14F-4D97-AF65-F5344CB8AC3E}">
        <p14:creationId xmlns:p14="http://schemas.microsoft.com/office/powerpoint/2010/main" val="10772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7264" y="52291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ZATRUDNIENIE W PO </a:t>
            </a:r>
            <a:r>
              <a:rPr lang="pl-PL" sz="2400" dirty="0" err="1" smtClean="0"/>
              <a:t>RiM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8049" y="476672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Warunek 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utworzenia miejsca pracy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uznaje się za spełniony, jeśli zatrudnienie: 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bezpośrednio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związane jest z realizowaną operacją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na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podstawie umowy o pracę, spółdzielczej umowy o pracę, umowy zlecenia lub umowy o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dzieło,</a:t>
            </a:r>
            <a:endParaRPr lang="pl-PL" sz="2400" dirty="0">
              <a:solidFill>
                <a:srgbClr val="000000"/>
              </a:solidFill>
              <a:latin typeface="+mj-lt"/>
            </a:endParaRPr>
          </a:p>
          <a:p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w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wymiarze czasu co najmniej 20 godzin tygodniowo, 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umowa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o pracę lub spółdzielcza umowa o pracę może zostać zawarta na czas określony, jednak nie krótszy niż 3 lata*, 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związane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z wykonywaniem prac sezonowych na podstawie stosunku pracy, zawierane na czas wykonania określonych czynności związanych z tzw. sezonowością. Minimalny czas trwania takiej umowy to 3 miesiące, ponawiany co roku, co najmniej przez 3 lata; polega na świadczeniu pracy na rzecz beneficjenta przez członków rodziny pozostających we wspólnym gospodarstwie domowym, pod warunkiem, że pomiędzy beneficjentem a członkiem rodziny zostanie zawarta pisemna umowa ), a w przypadku utrzymania miejsca pracy, umowa ta powinna być zawarta przynajmniej 12 miesięcy przez złożeniem wniosku o dofinansowanie (jeśli dotyczy), </a:t>
            </a:r>
          </a:p>
          <a:p>
            <a:r>
              <a:rPr lang="pl-PL" sz="2400" dirty="0" smtClean="0">
                <a:latin typeface="+mj-lt"/>
              </a:rPr>
              <a:t>Utworzone </a:t>
            </a:r>
            <a:r>
              <a:rPr lang="pl-PL" sz="2400" dirty="0">
                <a:latin typeface="+mj-lt"/>
              </a:rPr>
              <a:t>miejsce pracy winno mieć charakter stały, a w przypadku stanowisk sezonowych – powtarzalny</a:t>
            </a:r>
          </a:p>
        </p:txBody>
      </p:sp>
    </p:spTree>
    <p:extLst>
      <p:ext uri="{BB962C8B-B14F-4D97-AF65-F5344CB8AC3E}">
        <p14:creationId xmlns:p14="http://schemas.microsoft.com/office/powerpoint/2010/main" val="23417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7264" y="52291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ZATRUDNIENIE W PO </a:t>
            </a:r>
            <a:r>
              <a:rPr lang="pl-PL" sz="2400" dirty="0" err="1" smtClean="0"/>
              <a:t>RiM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8049" y="476672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Warunek 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utrzymania miejsca pracy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: </a:t>
            </a:r>
            <a:endParaRPr lang="pl-PL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Jako utrzymanie miejsca pracy należy rozumieć dotychczas zatrudnioną osobę, której miejsce pracy było zagrożone i prawdopodobnie byłoby utracone bez pomocy finansowej w ramach Priorytetu 4 "Zwiększenie zatrudnienia i spójności terytorialnej', zawartego w Programie Operacyjnym "Rybactwo i Morze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-&gt;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jeśli pracownikiem jest członek rodziny, to miejsce musi istnieć min. 12 m-</a:t>
            </a:r>
            <a:r>
              <a:rPr lang="pl-PL" sz="2400" dirty="0" err="1" smtClean="0">
                <a:solidFill>
                  <a:srgbClr val="000000"/>
                </a:solidFill>
                <a:latin typeface="+mj-lt"/>
              </a:rPr>
              <a:t>cy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przed złożeniem wniosku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-&gt;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sytuacja pracownika „na utrzymaniu” nie może się pogorszyć, np. dziś pracuje na cały etat, to w okresie utrzymania nie można mu zmniejszyć tego etatu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latin typeface="+mj-lt"/>
              </a:rPr>
              <a:t>Podjęcie działalności gospodarczej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należy rozumieć jako podjęcie działalności gospodarczej w myśl ustawy z dnia 2 lipca 2004 r. o swobodzie działalności gospodarczej (Dz. U. z 2016 r. poz.1829, z </a:t>
            </a:r>
            <a:r>
              <a:rPr lang="pl-PL" sz="2400" dirty="0" err="1">
                <a:solidFill>
                  <a:srgbClr val="000000"/>
                </a:solidFill>
                <a:latin typeface="+mj-lt"/>
              </a:rPr>
              <a:t>późn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. zm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.).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400" dirty="0" err="1" smtClean="0">
                <a:solidFill>
                  <a:srgbClr val="000000"/>
                </a:solidFill>
                <a:latin typeface="+mj-lt"/>
              </a:rPr>
              <a:t>MGMiŻŚ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&gt; wyjaśnienie </a:t>
            </a:r>
            <a:r>
              <a:rPr lang="pl-PL" sz="2400" dirty="0">
                <a:solidFill>
                  <a:srgbClr val="000000"/>
                </a:solidFill>
                <a:latin typeface="+mj-lt"/>
                <a:hlinkClick r:id="rId2"/>
              </a:rPr>
              <a:t>https://mgm.gov.pl/rybolowstwo/po-ryby-morze-2014-2020/interpretacje/priorytet-4-interpretacje</a:t>
            </a:r>
            <a:r>
              <a:rPr lang="pl-PL" sz="2400" dirty="0" smtClean="0">
                <a:solidFill>
                  <a:srgbClr val="000000"/>
                </a:solidFill>
                <a:latin typeface="+mj-lt"/>
                <a:hlinkClick r:id="rId2"/>
              </a:rPr>
              <a:t>/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/>
              <a:t>6. Planowane wskaźniki osiągnięcia celu(ów) </a:t>
            </a:r>
            <a:r>
              <a:rPr lang="pl-PL" sz="2400" b="1" dirty="0" smtClean="0"/>
              <a:t>operacji c.d.</a:t>
            </a:r>
          </a:p>
          <a:p>
            <a:pPr marL="0" indent="0">
              <a:buNone/>
            </a:pPr>
            <a:r>
              <a:rPr lang="pl-PL" sz="2100" dirty="0" smtClean="0"/>
              <a:t>4</a:t>
            </a:r>
            <a:r>
              <a:rPr lang="pl-PL" sz="2100" dirty="0"/>
              <a:t>) Inny(e) wskaźnik(i) wynikający(e) z LSR.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endParaRPr lang="pl-PL" sz="21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384260" y="1412776"/>
            <a:ext cx="4752528" cy="36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004048" y="1513400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094040" y="12738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LSR i ogłoszenia o naborze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4260" y="2204864"/>
            <a:ext cx="145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P.1.1.1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"/>
          <a:stretch/>
        </p:blipFill>
        <p:spPr bwMode="auto">
          <a:xfrm>
            <a:off x="2833006" y="1938447"/>
            <a:ext cx="4824536" cy="47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/>
              <a:t>6. Planowane wskaźniki osiągnięcia celu(ów) </a:t>
            </a:r>
            <a:r>
              <a:rPr lang="pl-PL" sz="2400" b="1" dirty="0" smtClean="0"/>
              <a:t>operacji c.d.</a:t>
            </a:r>
          </a:p>
          <a:p>
            <a:pPr marL="0" indent="0">
              <a:buNone/>
            </a:pPr>
            <a:r>
              <a:rPr lang="pl-PL" sz="2100" dirty="0" smtClean="0"/>
              <a:t>4</a:t>
            </a:r>
            <a:r>
              <a:rPr lang="pl-PL" sz="2100" dirty="0"/>
              <a:t>) Inny(e) wskaźnik(i) wynikający(e) z LSR.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endParaRPr lang="pl-PL" sz="21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384260" y="1412776"/>
            <a:ext cx="4752528" cy="36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004048" y="1513400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094040" y="12738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LSR i ogłoszenia o naborze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4005064"/>
            <a:ext cx="22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Jeśli przedsiębiorstwo zostanie utworzone przez osobę z grupy defaworyzowanej, to również ująć to we wskaźnikach!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4260" y="2204864"/>
            <a:ext cx="145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P.1.1.2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757488"/>
            <a:ext cx="4384699" cy="2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/>
              <a:t>6. Planowane wskaźniki osiągnięcia celu(ów) </a:t>
            </a:r>
            <a:r>
              <a:rPr lang="pl-PL" sz="2400" b="1" dirty="0" smtClean="0"/>
              <a:t>operacji c.d.</a:t>
            </a:r>
          </a:p>
          <a:p>
            <a:pPr marL="0" indent="0">
              <a:buNone/>
            </a:pPr>
            <a:r>
              <a:rPr lang="pl-PL" sz="2100" dirty="0" smtClean="0"/>
              <a:t>4</a:t>
            </a:r>
            <a:r>
              <a:rPr lang="pl-PL" sz="2100" dirty="0"/>
              <a:t>) Inny(e) wskaźnik(i) wynikający(e) z LSR.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endParaRPr lang="pl-PL" sz="21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384260" y="1412776"/>
            <a:ext cx="4752528" cy="36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004048" y="1513400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094040" y="12738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LSR i ogłoszenia o naborze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4260" y="2204864"/>
            <a:ext cx="145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P.1.2.1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04" y="1920153"/>
            <a:ext cx="5917122" cy="48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9512" y="4005064"/>
            <a:ext cx="22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Jeśli przedsiębiorstwo zostanie utworzone przez osobę z grupy defaworyzowanej, to również ująć to we wskaźnikach!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740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b="1" dirty="0" smtClean="0"/>
              <a:t>Lokalizacja operacji (miejsce realizacji operacji) i informacja o działkach ewidencyjnych</a:t>
            </a:r>
          </a:p>
          <a:p>
            <a:r>
              <a:rPr lang="pl-PL" sz="2200" dirty="0" smtClean="0"/>
              <a:t>Wskazać miejsce, w którym będzie realizowana operacja-</a:t>
            </a:r>
            <a:r>
              <a:rPr lang="pl-PL" sz="2200" dirty="0" smtClean="0">
                <a:solidFill>
                  <a:srgbClr val="FF0000"/>
                </a:solidFill>
              </a:rPr>
              <a:t> dane przeniesione do umowy przyznania pomocy</a:t>
            </a:r>
          </a:p>
          <a:p>
            <a:r>
              <a:rPr lang="pl-PL" sz="2200" b="1" dirty="0" smtClean="0"/>
              <a:t>Musi być na obszarze objętym LSR!</a:t>
            </a:r>
          </a:p>
          <a:p>
            <a:r>
              <a:rPr lang="pl-PL" sz="2200" dirty="0" smtClean="0"/>
              <a:t>Potwierdzone </a:t>
            </a:r>
            <a:r>
              <a:rPr lang="pl-PL" sz="2200" b="1" dirty="0" smtClean="0"/>
              <a:t>tytułem prawnym do nieruchomości </a:t>
            </a:r>
            <a:r>
              <a:rPr lang="pl-PL" sz="2200" dirty="0" smtClean="0"/>
              <a:t>(i </a:t>
            </a:r>
            <a:r>
              <a:rPr lang="pl-PL" sz="2200" b="1" dirty="0" smtClean="0"/>
              <a:t>zgodą właściciela/współwłaścicieli nieruchomości</a:t>
            </a:r>
            <a:r>
              <a:rPr lang="pl-PL" sz="2200" dirty="0" smtClean="0"/>
              <a:t> na realizację operacji)</a:t>
            </a:r>
          </a:p>
          <a:p>
            <a:r>
              <a:rPr lang="pl-PL" sz="2200" dirty="0" smtClean="0"/>
              <a:t>Podane tutaj informację mogą być przedmiotem kontroli jeszcze przed podpisaniem umowy</a:t>
            </a:r>
          </a:p>
          <a:p>
            <a:r>
              <a:rPr lang="pl-PL" sz="2200" dirty="0"/>
              <a:t>Przez miejsce realizacji operacji należy rozumieć miejsce lokalizacji nieruchomości / inwestycji, np. </a:t>
            </a:r>
            <a:r>
              <a:rPr lang="pl-PL" sz="2200" b="1" dirty="0"/>
              <a:t>związanych z wyposażeniem nieruchomości</a:t>
            </a:r>
            <a:r>
              <a:rPr lang="pl-PL" sz="2200" dirty="0"/>
              <a:t> (tj. dotyczących zakupu maszyn, i urządzeń, sprzętu i wyposażenia związanego/ wykorzystywanego z nieruchomością) - miejsce lokalizacji tej nieruchomości</a:t>
            </a:r>
            <a:endParaRPr lang="pl-PL" sz="2200" dirty="0" smtClean="0"/>
          </a:p>
          <a:p>
            <a:endParaRPr lang="pl-PL" sz="2200" u="sng" dirty="0" smtClean="0">
              <a:solidFill>
                <a:srgbClr val="00B050"/>
              </a:solidFill>
            </a:endParaRPr>
          </a:p>
          <a:p>
            <a:endParaRPr lang="pl-PL" sz="2200" dirty="0"/>
          </a:p>
          <a:p>
            <a:endParaRPr lang="pl-PL" sz="2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1450" y="122589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OPIS PLANOWANEJ OPERACJI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08916" y="548680"/>
            <a:ext cx="8229600" cy="58772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Planowany termin realizacji operacji</a:t>
            </a:r>
          </a:p>
          <a:p>
            <a:r>
              <a:rPr lang="pl-PL" sz="2100" dirty="0" smtClean="0"/>
              <a:t>Podajemy termin składania wniosku o płatność miesiąc/rok</a:t>
            </a:r>
          </a:p>
          <a:p>
            <a:r>
              <a:rPr lang="pl-PL" sz="2100" dirty="0" smtClean="0"/>
              <a:t>Informacja przenoszona do umowy przyznania pomocy</a:t>
            </a:r>
          </a:p>
          <a:p>
            <a:r>
              <a:rPr lang="pl-PL" sz="2100" dirty="0" smtClean="0"/>
              <a:t>Czas na realizację: 18 miesięcy od podpisania umowy;</a:t>
            </a:r>
          </a:p>
          <a:p>
            <a:r>
              <a:rPr lang="pl-PL" sz="2100" b="1" dirty="0" smtClean="0"/>
              <a:t>Koszty można ponosić od 1.01.2015 r., ale operacja nie może być zakończona w momencie składania wniosku</a:t>
            </a:r>
          </a:p>
          <a:p>
            <a:r>
              <a:rPr lang="pl-PL" sz="2100" dirty="0" smtClean="0">
                <a:solidFill>
                  <a:srgbClr val="FF0000"/>
                </a:solidFill>
              </a:rPr>
              <a:t>Należy uwzględnić terminy! Rozpatrzenie Wniosku o realizację operacji może trwać nawet 9 miesięcy….</a:t>
            </a:r>
          </a:p>
          <a:p>
            <a:pPr marL="0" indent="0">
              <a:buNone/>
            </a:pPr>
            <a:endParaRPr lang="pl-PL" sz="2100" dirty="0"/>
          </a:p>
          <a:p>
            <a:endParaRPr lang="pl-PL" sz="2100" dirty="0" smtClean="0">
              <a:solidFill>
                <a:srgbClr val="00B050"/>
              </a:solidFill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lum bright="-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8134"/>
            <a:ext cx="9144000" cy="3399866"/>
          </a:xfrm>
          <a:prstGeom prst="rect">
            <a:avLst/>
          </a:prstGeom>
          <a:solidFill>
            <a:srgbClr val="EEECE1">
              <a:lumMod val="75000"/>
            </a:srgbClr>
          </a:solidFill>
          <a:ln>
            <a:noFill/>
          </a:ln>
          <a:effectLst/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3707904" y="3458134"/>
            <a:ext cx="2376264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400" dirty="0" smtClean="0"/>
              <a:t>Realizacja max. 18 m-</a:t>
            </a:r>
            <a:r>
              <a:rPr lang="pl-PL" altLang="pl-PL" sz="1400" dirty="0" err="1" smtClean="0"/>
              <a:t>cy</a:t>
            </a:r>
            <a:r>
              <a:rPr lang="pl-PL" altLang="pl-PL" sz="1400" dirty="0" smtClean="0"/>
              <a:t>, nie dłużej jak 31.03.2023 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2965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107504" y="908720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/>
              <a:t>Pomoc de </a:t>
            </a:r>
            <a:r>
              <a:rPr lang="pl-PL" sz="2400" b="1" dirty="0" err="1" smtClean="0"/>
              <a:t>minimis</a:t>
            </a:r>
            <a:endParaRPr lang="pl-PL" sz="2400" b="1" dirty="0" smtClean="0"/>
          </a:p>
          <a:p>
            <a:r>
              <a:rPr lang="pl-PL" b="1" dirty="0" smtClean="0"/>
              <a:t>Pomocą de </a:t>
            </a:r>
            <a:r>
              <a:rPr lang="pl-PL" b="1" dirty="0" err="1" smtClean="0"/>
              <a:t>minimis</a:t>
            </a:r>
            <a:r>
              <a:rPr lang="pl-PL" b="1" dirty="0" smtClean="0"/>
              <a:t>  jest pomoc publiczna która: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D</a:t>
            </a:r>
            <a:r>
              <a:rPr lang="pl-PL" dirty="0" smtClean="0"/>
              <a:t>otyczy przedsiębiorstwa w rozumieniu unijnego prawa konkurencji;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J</a:t>
            </a:r>
            <a:r>
              <a:rPr lang="pl-PL" dirty="0" smtClean="0"/>
              <a:t>est udzielana na warunkach korzystniejszych niż rynkowe;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 Uprzywilejowuje określone przedsiębiorstwa albo produkcję określonych towarów;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 Grozi zakłóceniem lub zakłóca konkurencję.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299695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Przedsiębiorstwo – </a:t>
            </a:r>
            <a:r>
              <a:rPr lang="pl-PL" dirty="0" smtClean="0"/>
              <a:t>każda jednostka prowadząca działalność gospodarczą niezależnie</a:t>
            </a:r>
          </a:p>
          <a:p>
            <a:r>
              <a:rPr lang="pl-PL" dirty="0" smtClean="0"/>
              <a:t>od jej statusu prawnego i sposobu finansowania, a wszelka działalność polegająca na oferowaniu towarów i usług na danym rynku jest </a:t>
            </a:r>
            <a:r>
              <a:rPr lang="pl-PL" b="1" dirty="0" smtClean="0"/>
              <a:t>działalnością gospodarczą.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40050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Nie ma znaczenia fakt, czy dany podmiot i operacja jest nastawiony na zysk!!!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3528" y="436510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Podmioty, które zgodnie z prawem krajowym nie są uznawane za przedsiębiorców, mogą prowadzić działalność gospodarczą w rozumieniu unijnym (np. instytucje </a:t>
            </a:r>
            <a:r>
              <a:rPr lang="pl-PL" sz="1600" dirty="0" err="1" smtClean="0"/>
              <a:t>kultury</a:t>
            </a:r>
            <a:r>
              <a:rPr lang="pl-PL" sz="1600" dirty="0" smtClean="0"/>
              <a:t>, kluby sportowe, parafie).   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7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72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dirty="0" smtClean="0"/>
              <a:t>Ogólne zasady PO </a:t>
            </a:r>
            <a:r>
              <a:rPr lang="pl-PL" altLang="pl-PL" dirty="0" err="1" smtClean="0"/>
              <a:t>RiM</a:t>
            </a:r>
            <a:endParaRPr lang="pl-PL" altLang="pl-PL" dirty="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63" y="976313"/>
            <a:ext cx="89285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b="1" dirty="0" smtClean="0">
                <a:solidFill>
                  <a:srgbClr val="0000FF"/>
                </a:solidFill>
                <a:effectLst/>
                <a:ea typeface="Times New Roman"/>
                <a:cs typeface="Times New Roman"/>
                <a:hlinkClick r:id="rId5"/>
              </a:rPr>
              <a:t>zobacz wzory dokumentów,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  <a:hlinkClick r:id="rId5"/>
              </a:rPr>
              <a:t>https://www.gov.pl/web/rolnictwo/dzialanie-42-realizacja-lokalnych-strategii-rozwoju-kierowanych-przez-spolecznosc-z-wylaczeniem-projektow-grantowych</a:t>
            </a:r>
            <a:endParaRPr lang="pl-PL" b="1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pomoc w formie refundacji (najpierw kupujemy, potem czekamy na wypłatę) z możliwością wzięcia zaliczki po zawarciu umowy nawet do 100% wartości pomocy;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operację trzeba zrealizować w ciągu 18-u miesięcy od zawarcia umowy z Samorządem Województwa, </a:t>
            </a:r>
            <a:r>
              <a:rPr lang="pl-PL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ale nie dłużej niż do 2023-03-31!!!</a:t>
            </a:r>
            <a:r>
              <a:rPr lang="pl-PL" dirty="0" smtClean="0">
                <a:effectLst/>
                <a:ea typeface="Times New Roman"/>
                <a:cs typeface="Times New Roman"/>
              </a:rPr>
              <a:t>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warunkiem jest prowadzenie działalności i utrzymanie powstałych miejsc pracy przez 3 lata od daty rozliczenia operacji;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warunkiem jest: utworzenie działalności lub utrzymanie miejsca pracy lub utworzenie nowego stanowiska pracy (może być umowa cywilnoprawna na min. 3 miesiące w roku, gdzie pracownik będzie wykonywał pracę min. 20 godzin w tygodniu- w przeliczeniu na etat średnioroczny jest to 0,125 etatu);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kupujemy rzeczy nowe, w tym środki transportu, można dostosować lokal lub wybudować budynek;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koszty kwalifikowane można ponosić od 1.01.2015 r. (przy czym muszą być zachowane </a:t>
            </a:r>
            <a:r>
              <a:rPr lang="pl-PL" dirty="0" smtClean="0">
                <a:effectLst/>
                <a:ea typeface="Times New Roman"/>
                <a:cs typeface="Times New Roman"/>
                <a:hlinkClick r:id="rId6"/>
              </a:rPr>
              <a:t>zasady konkurencyjności dla PO </a:t>
            </a:r>
            <a:r>
              <a:rPr lang="pl-PL" dirty="0" err="1" smtClean="0">
                <a:effectLst/>
                <a:ea typeface="Times New Roman"/>
                <a:cs typeface="Times New Roman"/>
                <a:hlinkClick r:id="rId6"/>
              </a:rPr>
              <a:t>RiM</a:t>
            </a:r>
            <a:r>
              <a:rPr lang="pl-PL" dirty="0" smtClean="0">
                <a:effectLst/>
                <a:ea typeface="Times New Roman"/>
                <a:cs typeface="Times New Roman"/>
              </a:rPr>
              <a:t>); do momentu zawarcia umowy o dofinansowanie są ponoszone na własne ryzyko;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nabyte dobra nie mogą zostać zbyte w okresie 5-u lat od rozliczenia dotacji;</a:t>
            </a:r>
            <a:endParaRPr lang="pl-PL" dirty="0" smtClean="0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pl-PL" dirty="0" smtClean="0">
                <a:effectLst/>
                <a:ea typeface="Times New Roman"/>
                <a:cs typeface="Times New Roman"/>
              </a:rPr>
              <a:t>podpisanie umowy następuje po weryfikacji wniosku w Samorządzie Województwa (trzeba przyjąć czas ok. 6-9 miesięcy po złożeniu wniosku do LGD), </a:t>
            </a:r>
            <a:r>
              <a:rPr lang="pl-PL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czyli II-III 2022</a:t>
            </a:r>
            <a:r>
              <a:rPr lang="pl-PL" dirty="0" smtClean="0">
                <a:effectLst/>
                <a:ea typeface="Times New Roman"/>
                <a:cs typeface="Times New Roman"/>
              </a:rPr>
              <a:t>;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4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2400" b="1" dirty="0" smtClean="0"/>
              <a:t>Pomoc de </a:t>
            </a:r>
            <a:r>
              <a:rPr lang="pl-PL" sz="2400" b="1" dirty="0" err="1" smtClean="0"/>
              <a:t>minimis</a:t>
            </a:r>
            <a:endParaRPr lang="pl-PL" sz="2400" b="1" dirty="0" smtClean="0"/>
          </a:p>
          <a:p>
            <a:r>
              <a:rPr lang="pl-PL" sz="2100" dirty="0" smtClean="0"/>
              <a:t>Limit 500 000,00 € dla usług świadczonych w ogólnym interesie </a:t>
            </a:r>
            <a:r>
              <a:rPr lang="pl-PL" sz="2100" dirty="0"/>
              <a:t>gospodarczym (Dokumentem potwierdzającym świadczenie usług w ogólnym interesie gospodarczym (akt powierzenia) może być np. umowa o świadczenie usług w ogólnym interesie gospodarczym zawarta przez gminę </a:t>
            </a:r>
            <a:br>
              <a:rPr lang="pl-PL" sz="2100" dirty="0"/>
            </a:br>
            <a:r>
              <a:rPr lang="pl-PL" sz="2100" dirty="0"/>
              <a:t>z wybranym </a:t>
            </a:r>
            <a:r>
              <a:rPr lang="pl-PL" sz="2100" dirty="0" smtClean="0"/>
              <a:t>przedsiębiorcą), </a:t>
            </a:r>
            <a:r>
              <a:rPr lang="pl-PL" sz="2100" b="1" dirty="0" smtClean="0"/>
              <a:t>dla pozostałych </a:t>
            </a:r>
            <a:r>
              <a:rPr lang="pl-PL" sz="2100" b="1" dirty="0"/>
              <a:t>200 000,00 </a:t>
            </a:r>
            <a:r>
              <a:rPr lang="pl-PL" sz="2100" b="1" dirty="0" smtClean="0"/>
              <a:t>€</a:t>
            </a:r>
            <a:r>
              <a:rPr lang="pl-PL" sz="2100" dirty="0" smtClean="0"/>
              <a:t>, a dla transportu </a:t>
            </a:r>
            <a:r>
              <a:rPr lang="pl-PL" sz="2100" dirty="0"/>
              <a:t>drogowego tylko 100 000,00 </a:t>
            </a:r>
            <a:r>
              <a:rPr lang="pl-PL" sz="2100" dirty="0" smtClean="0"/>
              <a:t>€</a:t>
            </a:r>
          </a:p>
          <a:p>
            <a:endParaRPr lang="pl-PL" sz="2100" dirty="0"/>
          </a:p>
          <a:p>
            <a:endParaRPr lang="pl-PL" sz="2100" dirty="0" smtClean="0"/>
          </a:p>
          <a:p>
            <a:endParaRPr lang="pl-PL" sz="2100" dirty="0"/>
          </a:p>
          <a:p>
            <a:endParaRPr lang="pl-PL" sz="2100" dirty="0" smtClean="0"/>
          </a:p>
          <a:p>
            <a:endParaRPr lang="pl-PL" sz="2100" dirty="0"/>
          </a:p>
          <a:p>
            <a:endParaRPr lang="pl-PL" sz="2100" dirty="0" smtClean="0"/>
          </a:p>
          <a:p>
            <a:r>
              <a:rPr lang="pl-PL" sz="2100" dirty="0"/>
              <a:t>w </a:t>
            </a:r>
            <a:r>
              <a:rPr lang="pl-PL" sz="2100" b="1" dirty="0"/>
              <a:t>okresie trzech lat podatkowych</a:t>
            </a:r>
            <a:r>
              <a:rPr lang="pl-PL" sz="2100" dirty="0"/>
              <a:t>, tj. okres obejmujący bieżący rok podatkowy oraz dwa poprzedzające go lata </a:t>
            </a:r>
            <a:r>
              <a:rPr lang="pl-PL" sz="2100" smtClean="0"/>
              <a:t>podatkowe (2019, 2018, 2017)</a:t>
            </a:r>
            <a:endParaRPr lang="pl-PL" sz="2100" dirty="0" smtClean="0"/>
          </a:p>
          <a:p>
            <a:r>
              <a:rPr lang="pl-PL" sz="2100" dirty="0" smtClean="0"/>
              <a:t>Na podstawie którego rozporządzenia? -&gt; </a:t>
            </a:r>
            <a:r>
              <a:rPr lang="pl-PL" sz="2100" b="1" dirty="0" smtClean="0"/>
              <a:t>Zaświadczenie o uzyskaniu pomocy de </a:t>
            </a:r>
            <a:r>
              <a:rPr lang="pl-PL" sz="2100" b="1" dirty="0" err="1" smtClean="0"/>
              <a:t>minimis</a:t>
            </a:r>
            <a:r>
              <a:rPr lang="pl-PL" sz="2100" b="1" dirty="0" smtClean="0"/>
              <a:t>- </a:t>
            </a:r>
            <a:r>
              <a:rPr lang="pl-PL" sz="2100" dirty="0" smtClean="0"/>
              <a:t>trzeba je załączyć</a:t>
            </a:r>
          </a:p>
          <a:p>
            <a:pPr marL="0" indent="0">
              <a:buNone/>
            </a:pPr>
            <a:endParaRPr lang="pl-PL" sz="21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2100" dirty="0"/>
          </a:p>
          <a:p>
            <a:endParaRPr lang="pl-PL" sz="2100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0" y="3212976"/>
            <a:ext cx="8963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2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512" y="155679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/>
          </a:p>
          <a:p>
            <a:pPr marL="342900" indent="-342900"/>
            <a:endParaRPr lang="pl-PL" sz="20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36512" y="6926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Pomoc de </a:t>
            </a:r>
            <a:r>
              <a:rPr lang="pl-PL" sz="2000" b="1" dirty="0" err="1" smtClean="0"/>
              <a:t>minimis</a:t>
            </a:r>
            <a:endParaRPr lang="pl-PL" sz="2000" b="1" dirty="0"/>
          </a:p>
        </p:txBody>
      </p:sp>
      <p:sp>
        <p:nvSpPr>
          <p:cNvPr id="15" name="Prostokąt 14"/>
          <p:cNvSpPr/>
          <p:nvPr/>
        </p:nvSpPr>
        <p:spPr>
          <a:xfrm>
            <a:off x="-19315" y="388919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-1555" y="109280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Informacja o uzyskanej pomocy de </a:t>
            </a:r>
            <a:r>
              <a:rPr lang="pl-PL" b="1" dirty="0" err="1" smtClean="0"/>
              <a:t>minimis</a:t>
            </a:r>
            <a:r>
              <a:rPr lang="pl-PL" b="1" dirty="0" smtClean="0"/>
              <a:t> w okresie 3 lat podatkowych (okres obejmujący bieżący rok podatkowy oraz dwa poprzedzające go lata podatkowe) przez jedno przedsiębiorstwo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-1555" y="202743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rgbClr val="0070C0"/>
                </a:solidFill>
              </a:rPr>
              <a:t>W przypadku otrzymania pomoc de </a:t>
            </a:r>
            <a:r>
              <a:rPr lang="pl-PL" sz="1600" b="1" dirty="0" err="1" smtClean="0">
                <a:solidFill>
                  <a:srgbClr val="0070C0"/>
                </a:solidFill>
              </a:rPr>
              <a:t>minimis</a:t>
            </a:r>
            <a:r>
              <a:rPr lang="pl-PL" sz="1600" b="1" dirty="0" smtClean="0">
                <a:solidFill>
                  <a:srgbClr val="0070C0"/>
                </a:solidFill>
              </a:rPr>
              <a:t> (w okresie 3 lat podatkowych):</a:t>
            </a:r>
          </a:p>
          <a:p>
            <a:pPr algn="just">
              <a:buFont typeface="Wingdings" pitchFamily="2" charset="2"/>
              <a:buChar char="v"/>
            </a:pPr>
            <a:r>
              <a:rPr lang="pl-PL" sz="1600" dirty="0" smtClean="0"/>
              <a:t> Wnioskodawca dostarcza Zaświadczenia o otrzymanej pomocy de </a:t>
            </a:r>
            <a:r>
              <a:rPr lang="pl-PL" sz="1600" dirty="0" err="1" smtClean="0"/>
              <a:t>minimis</a:t>
            </a:r>
            <a:r>
              <a:rPr lang="pl-PL" sz="1600" dirty="0" smtClean="0"/>
              <a:t>;</a:t>
            </a:r>
            <a:endParaRPr lang="pl-PL" sz="1600" u="sng" dirty="0" smtClean="0"/>
          </a:p>
          <a:p>
            <a:pPr algn="just">
              <a:buFont typeface="Wingdings" pitchFamily="2" charset="2"/>
              <a:buChar char="v"/>
            </a:pPr>
            <a:r>
              <a:rPr lang="pl-PL" sz="1600" dirty="0" smtClean="0"/>
              <a:t>Na podstawie informacji zawartych w otrzymanych zaświadczeniach o pomocy de </a:t>
            </a:r>
            <a:r>
              <a:rPr lang="pl-PL" sz="1600" dirty="0" err="1" smtClean="0"/>
              <a:t>minimis</a:t>
            </a:r>
            <a:r>
              <a:rPr lang="pl-PL" sz="1600" dirty="0" smtClean="0"/>
              <a:t> Wnioskodawca wypełnia Sekcję B.V, pkt. 2.1 wniosku o dofinansowanie oraz Załącznik A.3.4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0847" y="42210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rgbClr val="0070C0"/>
                </a:solidFill>
              </a:rPr>
              <a:t>W przypadku </a:t>
            </a:r>
            <a:r>
              <a:rPr lang="pl-PL" sz="1600" b="1" u="sng" dirty="0" smtClean="0">
                <a:solidFill>
                  <a:srgbClr val="0070C0"/>
                </a:solidFill>
              </a:rPr>
              <a:t>nie otrzymania </a:t>
            </a:r>
            <a:r>
              <a:rPr lang="pl-PL" sz="1600" b="1" dirty="0" smtClean="0">
                <a:solidFill>
                  <a:srgbClr val="0070C0"/>
                </a:solidFill>
              </a:rPr>
              <a:t>pomocy de </a:t>
            </a:r>
            <a:r>
              <a:rPr lang="pl-PL" sz="1600" b="1" dirty="0" err="1" smtClean="0">
                <a:solidFill>
                  <a:srgbClr val="0070C0"/>
                </a:solidFill>
              </a:rPr>
              <a:t>minimis</a:t>
            </a:r>
            <a:r>
              <a:rPr lang="pl-PL" sz="1600" b="1" dirty="0" smtClean="0">
                <a:solidFill>
                  <a:srgbClr val="0070C0"/>
                </a:solidFill>
              </a:rPr>
              <a:t> (w okresie 3 lat podatkowych):</a:t>
            </a:r>
          </a:p>
          <a:p>
            <a:pPr algn="just">
              <a:buFont typeface="Wingdings" pitchFamily="2" charset="2"/>
              <a:buChar char="v"/>
            </a:pPr>
            <a:r>
              <a:rPr lang="pl-PL" sz="1600" dirty="0" smtClean="0"/>
              <a:t> Wnioskodawca dostarcza Oświadczenie o nie uzyskaniu pomocy de </a:t>
            </a:r>
            <a:r>
              <a:rPr lang="pl-PL" sz="1600" dirty="0" err="1" smtClean="0"/>
              <a:t>minimis</a:t>
            </a:r>
            <a:r>
              <a:rPr lang="pl-PL" sz="1600" dirty="0" smtClean="0"/>
              <a:t> </a:t>
            </a:r>
          </a:p>
          <a:p>
            <a:pPr algn="just"/>
            <a:r>
              <a:rPr lang="pl-PL" sz="1600" i="1" dirty="0" smtClean="0"/>
              <a:t>(Formularz udostępniony przez UM – załącznik nr A.3.5 do wniosku o dofinansowanie)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7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53012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Aktywne formularze dostępne są na stronie </a:t>
            </a:r>
          </a:p>
          <a:p>
            <a:pPr algn="ctr"/>
            <a:r>
              <a:rPr lang="pl-PL" sz="1600" b="1" dirty="0" err="1" smtClean="0">
                <a:hlinkClick r:id="rId2"/>
              </a:rPr>
              <a:t>www.uokik.gov.pl</a:t>
            </a:r>
            <a:r>
              <a:rPr lang="pl-PL" sz="1600" b="1" dirty="0" smtClean="0"/>
              <a:t> </a:t>
            </a:r>
          </a:p>
          <a:p>
            <a:pPr algn="ctr"/>
            <a:r>
              <a:rPr lang="pl-PL" sz="1600" dirty="0" smtClean="0"/>
              <a:t>(zakładki: pomoc publiczna, informacje dodatkowe)</a:t>
            </a:r>
          </a:p>
          <a:p>
            <a:pPr algn="ctr"/>
            <a:r>
              <a:rPr lang="pl-PL" sz="1600" b="1" dirty="0" smtClean="0"/>
              <a:t>Formularz jest również załącznikiem do ogłoszenia o naborze</a:t>
            </a:r>
            <a:endParaRPr lang="pl-PL" sz="1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54" y="3118338"/>
            <a:ext cx="4694287" cy="11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512" y="155679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/>
          </a:p>
          <a:p>
            <a:pPr marL="342900" indent="-342900"/>
            <a:endParaRPr lang="pl-PL" sz="2000" b="1" dirty="0"/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dirty="0"/>
          </a:p>
        </p:txBody>
      </p:sp>
      <p:sp>
        <p:nvSpPr>
          <p:cNvPr id="16" name="Prostokąt 15"/>
          <p:cNvSpPr/>
          <p:nvPr/>
        </p:nvSpPr>
        <p:spPr>
          <a:xfrm>
            <a:off x="-26077" y="75773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/>
              <a:t>Pomoc de </a:t>
            </a:r>
            <a:r>
              <a:rPr lang="pl-PL" sz="2400" b="1" dirty="0" err="1" smtClean="0"/>
              <a:t>minimis</a:t>
            </a:r>
            <a:r>
              <a:rPr lang="pl-PL" sz="2000" b="1" dirty="0" smtClean="0"/>
              <a:t>-&gt; </a:t>
            </a:r>
            <a:r>
              <a:rPr lang="pl-PL" sz="2400" b="1" dirty="0" smtClean="0">
                <a:solidFill>
                  <a:srgbClr val="FF0000"/>
                </a:solidFill>
              </a:rPr>
              <a:t>inne limity, jeśli podmiot prowadzi działalność w sektorze rolnym lub sektorze rybołówstwa i akwakultury i nie zapewni rozdzielności rachunkowej dla ww. sektorów i pozostałej działalności gospodarczej!!!</a:t>
            </a:r>
          </a:p>
          <a:p>
            <a:pPr algn="just"/>
            <a:endParaRPr lang="pl-PL" sz="2400" b="1" dirty="0">
              <a:solidFill>
                <a:srgbClr val="FF0000"/>
              </a:solidFill>
            </a:endParaRPr>
          </a:p>
          <a:p>
            <a:pPr algn="just"/>
            <a:r>
              <a:rPr lang="pl-PL" sz="2400" b="1" dirty="0" smtClean="0"/>
              <a:t>Jeśli podmiot </a:t>
            </a:r>
            <a:r>
              <a:rPr lang="pl-PL" sz="2400" b="1" dirty="0" smtClean="0">
                <a:solidFill>
                  <a:srgbClr val="FF0000"/>
                </a:solidFill>
              </a:rPr>
              <a:t>nie prowadzi rozdzielności rachunkowej</a:t>
            </a:r>
            <a:r>
              <a:rPr lang="pl-PL" sz="2400" b="1" dirty="0" smtClean="0"/>
              <a:t>, to limit pomocy de </a:t>
            </a:r>
            <a:r>
              <a:rPr lang="pl-PL" sz="2400" b="1" dirty="0" err="1" smtClean="0"/>
              <a:t>minimis</a:t>
            </a:r>
            <a:r>
              <a:rPr lang="pl-PL" sz="2400" b="1" dirty="0" smtClean="0"/>
              <a:t> przyznanej na mocy Rozporządzenia 1407/2013 (m.in. </a:t>
            </a:r>
            <a:r>
              <a:rPr lang="pl-PL" sz="2400" b="1" dirty="0"/>
              <a:t>d</a:t>
            </a:r>
            <a:r>
              <a:rPr lang="pl-PL" sz="2400" b="1" dirty="0" smtClean="0"/>
              <a:t>ofinansowanie </a:t>
            </a:r>
            <a:r>
              <a:rPr lang="pl-PL" sz="2400" b="1" dirty="0" err="1" smtClean="0"/>
              <a:t>PORiM</a:t>
            </a:r>
            <a:r>
              <a:rPr lang="pl-PL" sz="2400" b="1" dirty="0" smtClean="0"/>
              <a:t>) wynosi tylko</a:t>
            </a:r>
            <a:r>
              <a:rPr lang="pl-PL" sz="24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</a:rPr>
              <a:t>15 000 euro dla podmiotów, które prowadzą działalność w sektorze rolnym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</a:rPr>
              <a:t>30 000 euro dla podmiotów, które prowadzą działalność w sektorze rybołówstwa i akwakultury</a:t>
            </a:r>
            <a:endParaRPr lang="pl-PL" sz="2800" b="1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2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76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512" y="155679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/>
          </a:p>
          <a:p>
            <a:pPr marL="342900" indent="-342900"/>
            <a:endParaRPr lang="pl-PL" sz="2000" b="1" dirty="0"/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pPr algn="just"/>
            <a:endParaRPr lang="pl-PL" sz="1600" dirty="0"/>
          </a:p>
        </p:txBody>
      </p:sp>
      <p:sp>
        <p:nvSpPr>
          <p:cNvPr id="16" name="Prostokąt 15"/>
          <p:cNvSpPr/>
          <p:nvPr/>
        </p:nvSpPr>
        <p:spPr>
          <a:xfrm>
            <a:off x="-26077" y="75773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przypadku gdy operacje w ramach działania Realizacja lokalnych strategii rozwoju kierowanych przez społeczność, które są związane z sektorem rybołówstwa i akwakultury, czyli </a:t>
            </a:r>
            <a:r>
              <a:rPr lang="pl-PL" sz="2400" b="1" dirty="0"/>
              <a:t>dotyczą produkcji wyrobów rybołówstwa i akwakultury lub ich przetwórstwa lub obrotu (operacje w ramach podnoszenia wartości produktów (…) na wszystkich etapach łańcucha dostaw produktów w sektorze rybołówstwa i akwakultury</a:t>
            </a:r>
            <a:r>
              <a:rPr lang="pl-PL" sz="2400" dirty="0" smtClean="0"/>
              <a:t>) </a:t>
            </a:r>
            <a:r>
              <a:rPr lang="pl-PL" sz="2400" dirty="0" smtClean="0">
                <a:solidFill>
                  <a:srgbClr val="FF0000"/>
                </a:solidFill>
              </a:rPr>
              <a:t>-&gt; P.1.1.2</a:t>
            </a:r>
            <a:r>
              <a:rPr lang="pl-PL" sz="2400" dirty="0" smtClean="0"/>
              <a:t>, </a:t>
            </a:r>
            <a:r>
              <a:rPr lang="pl-PL" sz="2400" dirty="0"/>
              <a:t>więc są ściśle związane z sektorem, a zatem mamy do czynienia z pomocą publiczną zgodną z rynkiem wewnętrznym - złożony wniosek o dofinansowanie </a:t>
            </a:r>
            <a:r>
              <a:rPr lang="pl-PL" sz="2400" b="1" dirty="0"/>
              <a:t>nie jest weryfikowany w odniesieniu do limitu pomocy de </a:t>
            </a:r>
            <a:r>
              <a:rPr lang="pl-PL" sz="2400" b="1" dirty="0" err="1"/>
              <a:t>minimis</a:t>
            </a:r>
            <a:r>
              <a:rPr lang="pl-PL" sz="2400" b="1" dirty="0"/>
              <a:t>. </a:t>
            </a:r>
          </a:p>
          <a:p>
            <a:r>
              <a:rPr lang="pl-PL" sz="2400" dirty="0"/>
              <a:t>Zatem, jeżeli wnioskodawca </a:t>
            </a:r>
            <a:r>
              <a:rPr lang="pl-PL" sz="2400" b="1" dirty="0"/>
              <a:t>nie wypełnił pola 2.1</a:t>
            </a:r>
            <a:r>
              <a:rPr lang="pl-PL" sz="2400" dirty="0"/>
              <a:t>. we wniosku w części B.V. Plan finansowy operacji i nie dołączył oświadczenia o nie uzyskaniu pomocy de </a:t>
            </a:r>
            <a:r>
              <a:rPr lang="pl-PL" sz="2400" dirty="0" err="1"/>
              <a:t>minimis</a:t>
            </a:r>
            <a:r>
              <a:rPr lang="pl-PL" sz="2400" dirty="0"/>
              <a:t> – </a:t>
            </a:r>
            <a:r>
              <a:rPr lang="pl-PL" sz="2400" b="1" dirty="0"/>
              <a:t>wówczas nie jest wzywany do uzupełnienia braków we wniosku, w tym zakresie.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2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083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V. CZĘŚĆ FINANSOWA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2400" b="1" dirty="0"/>
              <a:t>2.2.2 Pomoc uzyskana uprzednio w działaniu Realizacja lokalnych strategii rozwoju kierowanych przez społeczność (numer umowy o dofinansowanie) w ramach zakresu wskazanego w części B.IV.4</a:t>
            </a:r>
            <a:r>
              <a:rPr lang="pl-PL" sz="2400" b="1" dirty="0" smtClean="0"/>
              <a:t>:</a:t>
            </a:r>
          </a:p>
          <a:p>
            <a:r>
              <a:rPr lang="pl-PL" sz="2100" dirty="0" smtClean="0"/>
              <a:t>Dla I-ego naboru dla Wnioskodawcy  wykorzystano 0,00 zł i całkowity limit 300 000,00 zł lub 400 000,00 zł do wykorzystania w ramach zakresu (przedsięwzięcia z LSR)</a:t>
            </a:r>
          </a:p>
          <a:p>
            <a:r>
              <a:rPr lang="pl-PL" sz="2100" dirty="0"/>
              <a:t>Należy </a:t>
            </a:r>
            <a:r>
              <a:rPr lang="pl-PL" sz="2100" b="1" dirty="0"/>
              <a:t>wypełnić w przypadku</a:t>
            </a:r>
            <a:r>
              <a:rPr lang="pl-PL" sz="2100" dirty="0"/>
              <a:t>, gdy w obecnym okresie programowania (na lata 2014– 2020) wnioskodawca korzystał lub korzysta z pomocy w ramach działania Realizacja lokalnych strategii rozwoju kierowanych przez społeczność, tj. </a:t>
            </a:r>
            <a:r>
              <a:rPr lang="pl-PL" sz="2100" b="1" dirty="0"/>
              <a:t>ma zawartą umowę / umowy o dofinansowanie w ramach zakresu wskazanego w części B.IV.4 </a:t>
            </a:r>
            <a:r>
              <a:rPr lang="pl-PL" sz="2100" dirty="0"/>
              <a:t>Zakres operacji, w ramach którego ubiega się o dofinansowanie.</a:t>
            </a:r>
          </a:p>
          <a:p>
            <a:pPr marL="0" indent="0">
              <a:buNone/>
            </a:pPr>
            <a:r>
              <a:rPr lang="pl-PL" sz="2400" b="1" dirty="0" smtClean="0"/>
              <a:t>Publiczne środki EFRROW/ARiMR</a:t>
            </a:r>
          </a:p>
          <a:p>
            <a:r>
              <a:rPr lang="pl-PL" sz="2100" dirty="0" smtClean="0"/>
              <a:t>wnioskowana </a:t>
            </a:r>
            <a:r>
              <a:rPr lang="pl-PL" sz="2100" dirty="0"/>
              <a:t>kwota pomocy obejmuje zarówno wkład EFRROW, jak i wymagany krajowy wkład środków publicznych. Zgodnie z </a:t>
            </a:r>
            <a:r>
              <a:rPr lang="pl-PL" sz="2100" dirty="0" err="1" smtClean="0"/>
              <a:t>PORiM</a:t>
            </a:r>
            <a:r>
              <a:rPr lang="pl-PL" sz="2100" dirty="0" smtClean="0"/>
              <a:t> </a:t>
            </a:r>
            <a:r>
              <a:rPr lang="pl-PL" sz="2100" dirty="0"/>
              <a:t>na lata 2014-2020 jednolita wielkość wkładu </a:t>
            </a:r>
            <a:r>
              <a:rPr lang="pl-PL" sz="2100" b="1" dirty="0"/>
              <a:t>EFRROW wynosi </a:t>
            </a:r>
            <a:r>
              <a:rPr lang="pl-PL" sz="2100" b="1" dirty="0" smtClean="0"/>
              <a:t>85% </a:t>
            </a:r>
            <a:r>
              <a:rPr lang="pl-PL" sz="2100" dirty="0"/>
              <a:t>kwoty pomocy, a wymagany </a:t>
            </a:r>
            <a:r>
              <a:rPr lang="pl-PL" sz="2100" b="1" dirty="0"/>
              <a:t>krajowy wkład środków publicznych wynosi </a:t>
            </a:r>
            <a:r>
              <a:rPr lang="pl-PL" sz="2100" b="1" dirty="0" smtClean="0"/>
              <a:t>15%</a:t>
            </a:r>
          </a:p>
          <a:p>
            <a:r>
              <a:rPr lang="pl-PL" sz="2100" dirty="0" smtClean="0"/>
              <a:t>Dane spójne z </a:t>
            </a:r>
            <a:r>
              <a:rPr lang="pl-PL" sz="2100" b="1" dirty="0" smtClean="0"/>
              <a:t>Planowanymi kosztami realizacji operacji </a:t>
            </a:r>
            <a:endParaRPr lang="pl-PL" sz="21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kosztów kwalifikowalnych </a:t>
            </a:r>
            <a:r>
              <a:rPr lang="pl-PL" altLang="pl-PL" sz="18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nie zalicza się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1)  zakupu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używanych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maszyn, urządzeń lub innego sprzętu;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2) 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nabycia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gruntu, budynku, budowli lub prawa do dysponowania nimi;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nakładów rzeczowych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pracy własnej 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wykonywanej przez beneficjenta będącego osobą fizyczną i pracy wolontariuszy;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 ogólnych realizacji tej 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operacji, w tym honorariów architektów i inżynierów, opłat za konsultacje i doradztwo w zakresie przygotowania przez wnioskodawcę dokumentacji niezbędnej do przyznania i rozliczenia pomocy, w tym studiów wykonalności, oraz kosztów połączeń telefonicznych, opłat za zużytą wodę, energię elektryczną i nośniki energii: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a) 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powyżej 10% 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wartości netto operacji,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b)  które nie miały bezpośredniego związku z realizacją operacji,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c)  które zostały naliczone i wykazane niezgodnie ze sposobem określonym w umowie o dofinansowanie;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6)  związanych z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umową leasingu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a)  w której brak jest postanowień przenoszących na beneficjenta własność rzeczy będących przedmiotem leasingu,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b)  odsetek, opłat ubezpieczeniowych, marży finansującego i kosztów ogólnych, w tym również podatku od towarów i usług (VAT);</a:t>
            </a:r>
          </a:p>
          <a:p>
            <a:pPr marL="0" indent="0">
              <a:buNone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7) 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amortyzacji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środków trwałych;</a:t>
            </a:r>
          </a:p>
          <a:p>
            <a:pPr>
              <a:buFontTx/>
              <a:buAutoNum type="arabicParenR" startAt="8"/>
            </a:pP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związanych </a:t>
            </a: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 konserwacją obiektów kultu religijnego i cmentarzy</a:t>
            </a:r>
          </a:p>
          <a:p>
            <a:pPr>
              <a:buFontTx/>
              <a:buAutoNum type="arabicParenR" startAt="8"/>
            </a:pPr>
            <a:r>
              <a:rPr lang="pl-PL" altLang="pl-PL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kosztów poniesionych w związku z realizacją tej operacji poza obszarem LSR (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wyjątek: szkolenia, promowanie dziedzictwa kulturowego)</a:t>
            </a:r>
          </a:p>
          <a:p>
            <a:pPr>
              <a:buFontTx/>
              <a:buAutoNum type="arabicParenR" startAt="8"/>
            </a:pPr>
            <a:endParaRPr lang="pl-PL" altLang="pl-PL" sz="1600" u="sng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b="1" dirty="0"/>
              <a:t>ZESTAWIENIE RZECZOWO-FINANSOWE </a:t>
            </a:r>
            <a:r>
              <a:rPr lang="pl-PL" sz="2400" b="1" dirty="0" smtClean="0"/>
              <a:t>OPERACJI</a:t>
            </a:r>
          </a:p>
          <a:p>
            <a:r>
              <a:rPr lang="pl-PL" sz="2100" dirty="0" smtClean="0"/>
              <a:t>Jest to nic innego, jak </a:t>
            </a:r>
            <a:r>
              <a:rPr lang="pl-PL" sz="2100" b="1" dirty="0" smtClean="0"/>
              <a:t>LISTA ZAKUPÓW</a:t>
            </a:r>
          </a:p>
          <a:p>
            <a:r>
              <a:rPr lang="pl-PL" sz="2100" dirty="0" smtClean="0"/>
              <a:t>Wypełnić </a:t>
            </a:r>
            <a:r>
              <a:rPr lang="pl-PL" sz="2100" b="1" dirty="0" smtClean="0"/>
              <a:t>zanim wypełnimy cz. B.V PLAN FINANSOWY</a:t>
            </a:r>
          </a:p>
          <a:p>
            <a:r>
              <a:rPr lang="pl-PL" sz="2100" dirty="0"/>
              <a:t>Będzie </a:t>
            </a:r>
            <a:r>
              <a:rPr lang="pl-PL" sz="2100" b="1" dirty="0"/>
              <a:t>załącznikiem do umowy o dofinansowanie</a:t>
            </a:r>
          </a:p>
          <a:p>
            <a:r>
              <a:rPr lang="pl-PL" sz="2100" dirty="0" smtClean="0"/>
              <a:t>Wszelkie </a:t>
            </a:r>
            <a:r>
              <a:rPr lang="pl-PL" sz="2100" b="1" dirty="0" smtClean="0"/>
              <a:t>zmiany</a:t>
            </a:r>
            <a:r>
              <a:rPr lang="pl-PL" sz="2100" dirty="0" smtClean="0"/>
              <a:t> na etapie realizacji </a:t>
            </a:r>
            <a:r>
              <a:rPr lang="pl-PL" sz="2100" b="1" dirty="0" smtClean="0"/>
              <a:t>wymagają akceptacji SW</a:t>
            </a:r>
          </a:p>
          <a:p>
            <a:r>
              <a:rPr lang="pl-PL" sz="2100" dirty="0" smtClean="0"/>
              <a:t>Ważne, aby </a:t>
            </a:r>
            <a:r>
              <a:rPr lang="pl-PL" sz="2100" b="1" dirty="0" smtClean="0"/>
              <a:t>zakupy miały związek z celem operacji</a:t>
            </a:r>
            <a:r>
              <a:rPr lang="pl-PL" sz="2100" dirty="0" smtClean="0"/>
              <a:t>, w uzasadnieniu zakupu w kolejnej części, tj. Opisie zadań należy odnieść się do celu operacji i wskazać, że bez tego kosztu realizacja operacji będzie niemożliwa</a:t>
            </a:r>
          </a:p>
          <a:p>
            <a:r>
              <a:rPr lang="pl-PL" sz="2100" dirty="0" smtClean="0"/>
              <a:t>Pozycje </a:t>
            </a:r>
            <a:r>
              <a:rPr lang="pl-PL" sz="2100" dirty="0"/>
              <a:t>zadań lub grupy zadań realizowanych w ramach operacji należy opisać w taki sposób, żeby </a:t>
            </a:r>
            <a:r>
              <a:rPr lang="pl-PL" sz="2100" b="1" dirty="0"/>
              <a:t>możliwa była identyfikacja mierników rzeczowych</a:t>
            </a:r>
            <a:r>
              <a:rPr lang="pl-PL" sz="2100" dirty="0"/>
              <a:t> (jednostki miary, ilość, liczba</a:t>
            </a:r>
            <a:r>
              <a:rPr lang="pl-PL" sz="2100" dirty="0" smtClean="0"/>
              <a:t>)</a:t>
            </a:r>
          </a:p>
          <a:p>
            <a:r>
              <a:rPr lang="pl-PL" sz="2100" dirty="0" smtClean="0"/>
              <a:t>Do każdej pozycji po </a:t>
            </a:r>
            <a:r>
              <a:rPr lang="pl-PL" sz="2100" b="1" dirty="0" smtClean="0"/>
              <a:t>dwie oferty </a:t>
            </a:r>
            <a:r>
              <a:rPr lang="pl-PL" sz="2100" dirty="0" smtClean="0"/>
              <a:t>lub kosztorys lub wyjaśnienie, że nie można zdobyć kontroferty lub komplet dokumentacji dot. zasad konkurencyjności </a:t>
            </a:r>
            <a:r>
              <a:rPr lang="pl-PL" sz="2100" dirty="0" smtClean="0">
                <a:solidFill>
                  <a:srgbClr val="00B050"/>
                </a:solidFill>
              </a:rPr>
              <a:t>-&gt; kryterium Racjonalność kosztów</a:t>
            </a:r>
            <a:endParaRPr lang="pl-PL" sz="2100" dirty="0" smtClean="0"/>
          </a:p>
          <a:p>
            <a:r>
              <a:rPr lang="pl-PL" sz="2100" b="1" dirty="0" smtClean="0"/>
              <a:t>Przykładowa hierarchia zadań</a:t>
            </a:r>
            <a:r>
              <a:rPr lang="pl-PL" sz="2100" dirty="0" smtClean="0"/>
              <a:t>:</a:t>
            </a:r>
          </a:p>
          <a:p>
            <a:pPr marL="457200" indent="-457200">
              <a:buAutoNum type="alphaUcPeriod"/>
            </a:pPr>
            <a:r>
              <a:rPr lang="pl-PL" sz="2100" dirty="0" smtClean="0"/>
              <a:t>Zagospodarowanie terenu przy obiekcie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Uporządkowanie terenu/ usługa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Utwardzenie terenu/ usługa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Nasadzenia roślin/ sztuki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Ławki/ sztuki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Kosze na śmieci/sztuki</a:t>
            </a:r>
          </a:p>
          <a:p>
            <a:pPr marL="457200" indent="-457200">
              <a:buAutoNum type="arabicPeriod"/>
            </a:pPr>
            <a:r>
              <a:rPr lang="pl-PL" sz="2100" dirty="0" smtClean="0"/>
              <a:t>Tablica informacyjno-promocyjna/ sztuka</a:t>
            </a:r>
          </a:p>
          <a:p>
            <a:endParaRPr lang="pl-PL" sz="2100" dirty="0" smtClean="0"/>
          </a:p>
          <a:p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27723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OPIS ZADAŃ</a:t>
            </a:r>
          </a:p>
          <a:p>
            <a:r>
              <a:rPr lang="pl-PL" sz="2100" dirty="0" smtClean="0"/>
              <a:t>Jest uszczegółowieniem zestawienia rzeczowo-finansowego</a:t>
            </a:r>
            <a:endParaRPr lang="pl-PL" sz="2100" b="1" dirty="0" smtClean="0"/>
          </a:p>
          <a:p>
            <a:r>
              <a:rPr lang="pl-PL" sz="2000" dirty="0"/>
              <a:t>Zadanie – to </a:t>
            </a:r>
            <a:r>
              <a:rPr lang="pl-PL" sz="2000" b="1" dirty="0"/>
              <a:t>jedna lub kilka </a:t>
            </a:r>
            <a:r>
              <a:rPr lang="pl-PL" sz="2000" dirty="0"/>
              <a:t>pozycji w zestawieniu rzeczowo – finansowym operacji, obejmujących dostawę, robotę budowlaną lub usługę mającą być przedmiotem nabycia, </a:t>
            </a:r>
            <a:r>
              <a:rPr lang="pl-PL" sz="2000" b="1" dirty="0"/>
              <a:t>pochodzącą od jednego dostawcy lub wykonawcy </a:t>
            </a:r>
            <a:r>
              <a:rPr lang="pl-PL" sz="2000" dirty="0"/>
              <a:t>o ściśle określonym przeznaczeniu lub funkcjonalności, przy czym dostawa </a:t>
            </a:r>
            <a:r>
              <a:rPr lang="pl-PL" sz="2000" b="1" dirty="0"/>
              <a:t>może obejmować zarówno jeden przedmiot, jak i całą partię, </a:t>
            </a:r>
            <a:r>
              <a:rPr lang="pl-PL" sz="2000" dirty="0"/>
              <a:t>robota budowlana może składać się z jednej roboty budowlanej bądź kilku robót budowlanych, a usługa może składać się z jednej usługi bądź kilku rodzajów usług; przy ustalaniu wartości zadania bierze się pod uwagę spełnienie łącznie następujących kryteriów: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000" dirty="0" smtClean="0"/>
              <a:t>sumowaniu </a:t>
            </a:r>
            <a:r>
              <a:rPr lang="pl-PL" sz="2000" dirty="0"/>
              <a:t>podlegają usługi, dostawy i roboty budowlane tego samego rodzaju i o tym samym przeznaczeniu;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000" dirty="0" smtClean="0"/>
              <a:t>możliwe </a:t>
            </a:r>
            <a:r>
              <a:rPr lang="pl-PL" sz="2000" dirty="0"/>
              <a:t>jest udzielenie zamówienia w tym samym czasie;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000" dirty="0" smtClean="0"/>
              <a:t>możliwe </a:t>
            </a:r>
            <a:r>
              <a:rPr lang="pl-PL" sz="2000" dirty="0"/>
              <a:t>jest wykonanie zadania przez jednego </a:t>
            </a:r>
            <a:r>
              <a:rPr lang="pl-PL" sz="2000" dirty="0" smtClean="0"/>
              <a:t>wykonawcę</a:t>
            </a:r>
          </a:p>
          <a:p>
            <a:r>
              <a:rPr lang="pl-PL" sz="2000" dirty="0" smtClean="0"/>
              <a:t>Jeśli zadania są związane z kryteriami wyboru, to </a:t>
            </a:r>
            <a:r>
              <a:rPr lang="pl-PL" sz="2000" b="1" dirty="0" smtClean="0"/>
              <a:t>przy uzasadnieniu należy odnieść się do kryterium</a:t>
            </a:r>
            <a:r>
              <a:rPr lang="pl-PL" sz="2000" dirty="0" smtClean="0"/>
              <a:t>, np. przeciwdziałanie zmianom klimatu w inwestycjach, wykorzystanie potencjału architektonicznego, innowacyjność</a:t>
            </a:r>
            <a:endParaRPr lang="pl-PL" sz="2000" dirty="0"/>
          </a:p>
          <a:p>
            <a:endParaRPr lang="pl-PL" sz="2000" dirty="0" smtClean="0"/>
          </a:p>
          <a:p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35394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b="1" dirty="0" smtClean="0"/>
              <a:t>BADANIE RYNKU I ZASADY KONKURENCYJNOŚCI</a:t>
            </a:r>
          </a:p>
          <a:p>
            <a:r>
              <a:rPr lang="pl-PL" sz="2100" dirty="0" smtClean="0"/>
              <a:t>Na etapie WOD po dwie oferty lub kosztorys</a:t>
            </a:r>
          </a:p>
          <a:p>
            <a:r>
              <a:rPr lang="pl-PL" sz="2100" dirty="0" smtClean="0"/>
              <a:t>Do 20 000 zł netto- załączyć dwie oferty </a:t>
            </a:r>
          </a:p>
          <a:p>
            <a:r>
              <a:rPr lang="pl-PL" sz="2100" dirty="0" smtClean="0"/>
              <a:t>Na etapie realizacji dla kosztów (grup kosztów) pow. 20 000,00 zł netto (brutto, gdy VAT jest kosztem kwalifikowalnym), trzeba:</a:t>
            </a:r>
          </a:p>
          <a:p>
            <a:pPr marL="900113" indent="0">
              <a:buNone/>
            </a:pPr>
            <a:r>
              <a:rPr lang="pl-PL" sz="2100" dirty="0" smtClean="0"/>
              <a:t>-&gt; upublicznić zapytanie i przedstawić min. dwie oferty</a:t>
            </a:r>
          </a:p>
          <a:p>
            <a:pPr marL="900113" indent="0">
              <a:buNone/>
            </a:pPr>
            <a:r>
              <a:rPr lang="pl-PL" sz="2100" dirty="0" smtClean="0"/>
              <a:t>-&gt; przedstawić min. 5 ofert</a:t>
            </a:r>
          </a:p>
          <a:p>
            <a:pPr marL="900113" indent="0">
              <a:buNone/>
            </a:pPr>
            <a:r>
              <a:rPr lang="pl-PL" sz="2100" dirty="0"/>
              <a:t>-&gt; </a:t>
            </a:r>
            <a:r>
              <a:rPr lang="pl-PL" sz="2100" dirty="0">
                <a:hlinkClick r:id="rId2"/>
              </a:rPr>
              <a:t>https://</a:t>
            </a:r>
            <a:r>
              <a:rPr lang="pl-PL" sz="2100" dirty="0" smtClean="0">
                <a:hlinkClick r:id="rId2"/>
              </a:rPr>
              <a:t>www.arimr.gov.pl/pomoc-unijna/po-rybactwo-i-morze-2014-2020/dodatkowe-informacje-i-dokumenty/konkurencyjny-tryb-wyboru-wykonawcow/doprecyzowanie-zasad-konkurencyjnego-wyboru-wykonawcow-w-ramach-programu-operacyjnego-rybactwo-i-morze.html</a:t>
            </a:r>
            <a:r>
              <a:rPr lang="pl-PL" sz="2100" dirty="0" smtClean="0"/>
              <a:t> </a:t>
            </a:r>
            <a:endParaRPr lang="pl-PL" sz="2000" dirty="0"/>
          </a:p>
          <a:p>
            <a:r>
              <a:rPr lang="pl-PL" sz="2000" dirty="0" smtClean="0"/>
              <a:t>Oferta </a:t>
            </a:r>
            <a:r>
              <a:rPr lang="pl-PL" sz="2000" dirty="0"/>
              <a:t>zawierać powinna co najmniej cenę netto i brutto </a:t>
            </a:r>
            <a:r>
              <a:rPr lang="pl-PL" sz="2000" dirty="0" smtClean="0"/>
              <a:t>towaru/usługi, specyfikację towaru/usługi, dane oferenta i pytającego, </a:t>
            </a:r>
          </a:p>
          <a:p>
            <a:r>
              <a:rPr lang="pl-PL" sz="2000" dirty="0" smtClean="0"/>
              <a:t>Zakres </a:t>
            </a:r>
            <a:r>
              <a:rPr lang="pl-PL" sz="2000" dirty="0"/>
              <a:t>oferty powinien mieć odzwierciedlenie w zestawieniu rzeczowo-finansowym zawartym we wniosku o </a:t>
            </a:r>
            <a:r>
              <a:rPr lang="pl-PL" sz="2000" dirty="0" smtClean="0"/>
              <a:t>dofinansowanie (nie uśredniamy cen!!!)</a:t>
            </a:r>
            <a:endParaRPr lang="pl-PL" sz="2000" dirty="0"/>
          </a:p>
          <a:p>
            <a:r>
              <a:rPr lang="pl-PL" sz="2000" dirty="0"/>
              <a:t>Oferta jest ważna na czas określony w tej ofercie. Jeżeli oferent nie oznaczył w ofercie terminu, jest ona ważna </a:t>
            </a:r>
            <a:r>
              <a:rPr lang="pl-PL" sz="2000" dirty="0" smtClean="0"/>
              <a:t>bezterminowo.</a:t>
            </a:r>
          </a:p>
          <a:p>
            <a:r>
              <a:rPr lang="pl-PL" sz="2000" dirty="0" smtClean="0"/>
              <a:t>Mogą to być wydruki z </a:t>
            </a:r>
            <a:r>
              <a:rPr lang="pl-PL" sz="2000" dirty="0" err="1" smtClean="0"/>
              <a:t>internetu</a:t>
            </a:r>
            <a:r>
              <a:rPr lang="pl-PL" sz="2000" dirty="0" smtClean="0"/>
              <a:t>, również z </a:t>
            </a:r>
            <a:r>
              <a:rPr lang="pl-PL" sz="2000" dirty="0" err="1" smtClean="0"/>
              <a:t>porównywarek</a:t>
            </a:r>
            <a:r>
              <a:rPr lang="pl-PL" sz="2000" dirty="0" smtClean="0"/>
              <a:t> , o ile widać specyfikację (parametry)</a:t>
            </a:r>
          </a:p>
          <a:p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1474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Plan finansowy operacji</a:t>
            </a:r>
          </a:p>
          <a:p>
            <a:r>
              <a:rPr lang="pl-PL" sz="2100" b="1" dirty="0"/>
              <a:t>Koszt kwalifikowalny jest to wydatek niezbędny dla realizacji operacji spełniający warunki umożliwiające jego całkowite lub częściowe pokrycie środkami przeznaczonymi na realizację działania</a:t>
            </a:r>
            <a:r>
              <a:rPr lang="pl-PL" sz="2100" b="1" dirty="0" smtClean="0"/>
              <a:t>.</a:t>
            </a:r>
          </a:p>
          <a:p>
            <a:r>
              <a:rPr lang="pl-PL" sz="2100" dirty="0"/>
              <a:t>Refundacji podlegają koszty, które zostały określone w Zestawieniu rzeczowo-finansowym operacji, faktycznie poniesione i </a:t>
            </a:r>
            <a:r>
              <a:rPr lang="pl-PL" sz="2100" dirty="0" smtClean="0"/>
              <a:t>udokumentowane</a:t>
            </a:r>
          </a:p>
          <a:p>
            <a:r>
              <a:rPr lang="pl-PL" sz="2100" b="1" dirty="0" smtClean="0"/>
              <a:t>Kupujemy rzeczy nowe!</a:t>
            </a:r>
          </a:p>
          <a:p>
            <a:pPr marL="0" indent="0">
              <a:buNone/>
            </a:pPr>
            <a:endParaRPr lang="pl-PL" sz="21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2100" dirty="0"/>
          </a:p>
          <a:p>
            <a:endParaRPr lang="pl-PL" sz="2100" dirty="0" smtClean="0">
              <a:solidFill>
                <a:srgbClr val="00B05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49" y="4005064"/>
            <a:ext cx="5609161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6138" y="2633663"/>
            <a:ext cx="2374900" cy="560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>
                <a:latin typeface="Calibri"/>
                <a:cs typeface="Calibri"/>
              </a:rPr>
              <a:t>Cel </a:t>
            </a:r>
            <a:r>
              <a:rPr sz="4400" spc="15" dirty="0">
                <a:latin typeface="Calibri"/>
                <a:cs typeface="Calibri"/>
              </a:rPr>
              <a:t>o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dirty="0">
                <a:latin typeface="Calibri"/>
                <a:cs typeface="Calibri"/>
              </a:rPr>
              <a:t>ól</a:t>
            </a:r>
            <a:r>
              <a:rPr sz="4400" spc="-7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y</a:t>
            </a:r>
          </a:p>
        </p:txBody>
      </p:sp>
      <p:sp>
        <p:nvSpPr>
          <p:cNvPr id="28675" name="object 3"/>
          <p:cNvSpPr txBox="1">
            <a:spLocks noChangeArrowheads="1"/>
          </p:cNvSpPr>
          <p:nvPr/>
        </p:nvSpPr>
        <p:spPr bwMode="auto">
          <a:xfrm>
            <a:off x="152400" y="34798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540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000"/>
              <a:t>1. Rozwój gospodarczy Doliny Baryczy, służący zachowaniu specyfiki obszaru i polepszeniu jakości życia.</a:t>
            </a: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11113" y="5681663"/>
            <a:ext cx="6011862" cy="1143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8677" name="object 5"/>
          <p:cNvSpPr>
            <a:spLocks noChangeArrowheads="1"/>
          </p:cNvSpPr>
          <p:nvPr/>
        </p:nvSpPr>
        <p:spPr bwMode="auto">
          <a:xfrm>
            <a:off x="900113" y="333375"/>
            <a:ext cx="7812087" cy="1919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V. CZĘŚĆ FINANSOWA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000" b="1" dirty="0" smtClean="0"/>
              <a:t>Koszty dla etapów należy wziąć z zestawienia rzeczowo- finansowego</a:t>
            </a:r>
          </a:p>
          <a:p>
            <a:pPr marL="0" indent="0">
              <a:buNone/>
            </a:pPr>
            <a:r>
              <a:rPr lang="pl-PL" sz="2000" b="1" dirty="0" smtClean="0"/>
              <a:t>Poziom dofinansowania</a:t>
            </a:r>
          </a:p>
          <a:p>
            <a:r>
              <a:rPr lang="pl-PL" sz="2000" b="1" dirty="0" smtClean="0"/>
              <a:t>Do 50 lub 85%</a:t>
            </a:r>
          </a:p>
          <a:p>
            <a:endParaRPr lang="pl-PL" sz="2000" b="1" dirty="0"/>
          </a:p>
          <a:p>
            <a:endParaRPr lang="pl-PL" sz="2000" b="1" dirty="0" smtClean="0"/>
          </a:p>
          <a:p>
            <a:endParaRPr lang="pl-PL" sz="2000" b="1" dirty="0"/>
          </a:p>
          <a:p>
            <a:endParaRPr lang="pl-PL" sz="2000" b="1" dirty="0" smtClean="0"/>
          </a:p>
          <a:p>
            <a:endParaRPr lang="pl-PL" sz="2000" b="1" dirty="0"/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Wnioskowana kwota pomocy</a:t>
            </a:r>
          </a:p>
          <a:p>
            <a:pPr marL="0" indent="0">
              <a:buNone/>
            </a:pPr>
            <a:r>
              <a:rPr lang="pl-PL" sz="1800" dirty="0"/>
              <a:t>Wnioskodawca określając kwotę wnioskowaną, musi pamiętać, iż wartość wnioskowanej kwoty pomocy nie może powodować przekroczenia ogólnego limitu pomocy na jednego wnioskodawcę oraz limitu pomocy de </a:t>
            </a:r>
            <a:r>
              <a:rPr lang="pl-PL" sz="1800" dirty="0" err="1"/>
              <a:t>minimis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95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7848872" cy="19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/>
              <a:t>Limity środków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/>
              <a:t>PO RiM 2014 – 2020</a:t>
            </a:r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6628" name="object 6"/>
          <p:cNvSpPr txBox="1">
            <a:spLocks noChangeArrowheads="1"/>
          </p:cNvSpPr>
          <p:nvPr/>
        </p:nvSpPr>
        <p:spPr bwMode="auto">
          <a:xfrm>
            <a:off x="-76200" y="6213475"/>
            <a:ext cx="911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</a:rPr>
              <a:t>Granty</a:t>
            </a:r>
            <a:endParaRPr lang="pl-PL" altLang="pl-PL" sz="2000" b="1" dirty="0"/>
          </a:p>
          <a:p>
            <a:pPr eaLnBrk="1" hangingPunct="1">
              <a:spcBef>
                <a:spcPts val="325"/>
              </a:spcBef>
              <a:buFontTx/>
              <a:buChar char="•"/>
            </a:pPr>
            <a:r>
              <a:rPr lang="pl-PL" altLang="pl-PL" sz="2000" dirty="0"/>
              <a:t>Max. do 50 tys. zł, max. poziom dofinansowani 85 %</a:t>
            </a: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5607" name="object 4"/>
          <p:cNvSpPr txBox="1">
            <a:spLocks noChangeArrowheads="1"/>
          </p:cNvSpPr>
          <p:nvPr/>
        </p:nvSpPr>
        <p:spPr bwMode="auto">
          <a:xfrm>
            <a:off x="79390" y="1229869"/>
            <a:ext cx="903605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</a:rPr>
              <a:t>Konkursy</a:t>
            </a:r>
            <a:endParaRPr lang="pl-PL" altLang="pl-PL" sz="2400" b="1" dirty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  <a:defRPr/>
            </a:pPr>
            <a:r>
              <a:rPr lang="pl-PL" altLang="pl-PL" sz="2400" dirty="0" smtClean="0">
                <a:latin typeface="Calibri" pitchFamily="34" charset="0"/>
              </a:rPr>
              <a:t>Poziom dofinansowania od </a:t>
            </a:r>
            <a:r>
              <a:rPr lang="pl-PL" altLang="pl-PL" sz="2400" dirty="0">
                <a:latin typeface="Calibri" pitchFamily="34" charset="0"/>
              </a:rPr>
              <a:t>50 do 85% kosztów </a:t>
            </a:r>
            <a:r>
              <a:rPr lang="pl-PL" altLang="pl-PL" sz="2400" dirty="0" smtClean="0">
                <a:latin typeface="Calibri" pitchFamily="34" charset="0"/>
              </a:rPr>
              <a:t>kwalifikowalnych, do </a:t>
            </a:r>
            <a:r>
              <a:rPr lang="pl-PL" altLang="pl-PL" sz="2400" b="1" dirty="0" smtClean="0">
                <a:latin typeface="Calibri" pitchFamily="34" charset="0"/>
              </a:rPr>
              <a:t>300 </a:t>
            </a:r>
            <a:r>
              <a:rPr lang="pl-PL" altLang="pl-PL" sz="2400" b="1" dirty="0">
                <a:latin typeface="Calibri" pitchFamily="34" charset="0"/>
              </a:rPr>
              <a:t>tys</a:t>
            </a:r>
            <a:r>
              <a:rPr lang="pl-PL" altLang="pl-PL" sz="2400" dirty="0">
                <a:latin typeface="Calibri" pitchFamily="34" charset="0"/>
              </a:rPr>
              <a:t>. w </a:t>
            </a:r>
            <a:r>
              <a:rPr lang="pl-PL" altLang="pl-PL" sz="2400" dirty="0" smtClean="0">
                <a:latin typeface="Calibri" pitchFamily="34" charset="0"/>
              </a:rPr>
              <a:t>ramach </a:t>
            </a:r>
            <a:r>
              <a:rPr lang="pl-PL" altLang="pl-PL" sz="2400" dirty="0">
                <a:latin typeface="Calibri" pitchFamily="34" charset="0"/>
              </a:rPr>
              <a:t>przedsięwzięcia na </a:t>
            </a:r>
            <a:r>
              <a:rPr lang="pl-PL" altLang="pl-PL" sz="2400" dirty="0" smtClean="0">
                <a:latin typeface="Calibri" pitchFamily="34" charset="0"/>
              </a:rPr>
              <a:t>jednego wnioskodawcę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, a gdy jest uprawniony do rybactwa, prowadzi obrót produktami rybactwa lub ich przetwórstwo limit wynosi do 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</a:rPr>
              <a:t>400 tys. zł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(tylko w łańcuchu dostaw- P.1.1.2 i ofercie turystycznej- P.1.2.1)</a:t>
            </a: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itchFamily="34" charset="0"/>
              </a:rPr>
              <a:t>Utworzenie lub utrzymanie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(wskaźnik – niepunktowany) </a:t>
            </a:r>
            <a:r>
              <a:rPr lang="pl-PL" altLang="pl-PL" sz="2400" dirty="0" smtClean="0">
                <a:latin typeface="Calibri" pitchFamily="34" charset="0"/>
              </a:rPr>
              <a:t>min. </a:t>
            </a:r>
            <a:r>
              <a:rPr lang="pl-PL" altLang="pl-PL" sz="2400" dirty="0">
                <a:latin typeface="Calibri" pitchFamily="34" charset="0"/>
              </a:rPr>
              <a:t>j</a:t>
            </a:r>
            <a:r>
              <a:rPr lang="pl-PL" altLang="pl-PL" sz="2400" dirty="0" smtClean="0">
                <a:latin typeface="Calibri" pitchFamily="34" charset="0"/>
              </a:rPr>
              <a:t>ednego miejsca pracy</a:t>
            </a:r>
            <a:endParaRPr lang="pl-PL" altLang="pl-PL" sz="2400" dirty="0">
              <a:latin typeface="Calibri" pitchFamily="34" charset="0"/>
            </a:endParaRP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itchFamily="34" charset="0"/>
              </a:rPr>
              <a:t>Podejmowanie działalności gospodarczej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(wskaźnik –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niepunktowany, za wyjątkiem grupy defaworyzowanej)</a:t>
            </a:r>
            <a:endParaRPr lang="pl-PL" altLang="pl-PL" sz="2400" dirty="0" smtClean="0">
              <a:latin typeface="Calibri" pitchFamily="34" charset="0"/>
            </a:endParaRP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odejmowanie działalności jako uprawniony do rybactwa (w łańcuchu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dostaw-P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1.1.2, turystyce 1.2.1, wskaźnik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– niepunktowany, za wyjątkiem grupy defaworyzowanej)</a:t>
            </a:r>
            <a:endParaRPr lang="pl-PL" altLang="pl-PL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  <a:defRPr/>
            </a:pPr>
            <a:endParaRPr lang="pl-PL" altLang="pl-PL" sz="28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 smtClean="0"/>
              <a:t>Limit do 400 tys. Zł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 smtClean="0"/>
              <a:t>Dla kogo?</a:t>
            </a:r>
            <a:endParaRPr lang="pl-PL" altLang="pl-PL" sz="4000" dirty="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904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 smtClean="0"/>
              <a:t>W </a:t>
            </a:r>
            <a:r>
              <a:rPr lang="pl-PL" sz="2200" b="1" dirty="0"/>
              <a:t>przypadku gdy, wnioskodawca:</a:t>
            </a:r>
          </a:p>
          <a:p>
            <a:pPr marL="0" indent="0">
              <a:buNone/>
            </a:pPr>
            <a:r>
              <a:rPr lang="pl-PL" sz="2200" dirty="0"/>
              <a:t>1) </a:t>
            </a:r>
            <a:r>
              <a:rPr lang="pl-PL" sz="2200" dirty="0" smtClean="0"/>
              <a:t>prowadzi </a:t>
            </a:r>
            <a:r>
              <a:rPr lang="pl-PL" sz="2200" dirty="0"/>
              <a:t>lub podejmuje działalność na obszarze gmin objętych LSR:</a:t>
            </a:r>
          </a:p>
          <a:p>
            <a:pPr marL="0" indent="0">
              <a:buNone/>
            </a:pPr>
            <a:r>
              <a:rPr lang="pl-PL" sz="2200" b="1" dirty="0"/>
              <a:t>a) </a:t>
            </a:r>
            <a:r>
              <a:rPr lang="pl-PL" sz="2200" b="1" dirty="0" smtClean="0"/>
              <a:t>jako </a:t>
            </a:r>
            <a:r>
              <a:rPr lang="pl-PL" sz="2200" b="1" dirty="0"/>
              <a:t>uprawniony do rybactwa </a:t>
            </a:r>
            <a:r>
              <a:rPr lang="pl-PL" sz="2200" dirty="0"/>
              <a:t>lub</a:t>
            </a:r>
          </a:p>
          <a:p>
            <a:pPr marL="0" indent="0">
              <a:buNone/>
            </a:pPr>
            <a:r>
              <a:rPr lang="pl-PL" sz="2200" dirty="0" smtClean="0"/>
              <a:t>b)jako </a:t>
            </a:r>
            <a:r>
              <a:rPr lang="pl-PL" sz="2200" dirty="0"/>
              <a:t>podmiot, któremu wydano zezwolenie na prowadzenie na obszarach morskich Rzeczypospolitej Polskiej chowu lub hodowli organizmów morskich na podstawie art. 97 ustawy z dnia 19 grudnia 2014 r. </a:t>
            </a:r>
            <a:r>
              <a:rPr lang="pl-PL" sz="2200" dirty="0" smtClean="0"/>
              <a:t>o </a:t>
            </a:r>
            <a:r>
              <a:rPr lang="pl-PL" sz="2200" dirty="0"/>
              <a:t>rybołówstwie morskim (Dz. U. z 2018 r. poz. 514 i 650), lub</a:t>
            </a:r>
          </a:p>
          <a:p>
            <a:pPr marL="0" indent="0">
              <a:buNone/>
            </a:pPr>
            <a:r>
              <a:rPr lang="pl-PL" sz="2200" b="1" dirty="0" smtClean="0"/>
              <a:t>c)w </a:t>
            </a:r>
            <a:r>
              <a:rPr lang="pl-PL" sz="2200" b="1" dirty="0"/>
              <a:t>zakresie</a:t>
            </a:r>
            <a:r>
              <a:rPr lang="pl-PL" sz="2200" dirty="0"/>
              <a:t>:</a:t>
            </a:r>
          </a:p>
          <a:p>
            <a:pPr marL="0" indent="0">
              <a:buNone/>
            </a:pPr>
            <a:r>
              <a:rPr lang="pl-PL" sz="2200" dirty="0"/>
              <a:t>  – przetwórstwa, obrotu produktami rybołówstwa lub akwakultury lub unieszkodliwiania odpadów wytwarzanych lub powstałych w sektorze rybołówstwa i akwakultury, lub</a:t>
            </a:r>
          </a:p>
          <a:p>
            <a:pPr marL="0" indent="0">
              <a:buNone/>
            </a:pPr>
            <a:r>
              <a:rPr lang="pl-PL" sz="2200" dirty="0"/>
              <a:t> – </a:t>
            </a:r>
            <a:r>
              <a:rPr lang="pl-PL" sz="2200" dirty="0" smtClean="0"/>
              <a:t>związanym </a:t>
            </a:r>
            <a:r>
              <a:rPr lang="pl-PL" sz="2200" dirty="0"/>
              <a:t>z obsługą sektora rybołówstwa i akwakultury, w szczególności produkcję, konserwację lub naprawę sprzętu służącego do prowadzenia działalności połowowej, lub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859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 txBox="1">
            <a:spLocks noChangeArrowheads="1"/>
          </p:cNvSpPr>
          <p:nvPr/>
        </p:nvSpPr>
        <p:spPr bwMode="auto">
          <a:xfrm>
            <a:off x="3563888" y="148325"/>
            <a:ext cx="43862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 smtClean="0"/>
              <a:t>Limit do 400 tys. Zł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 smtClean="0"/>
              <a:t>Dla kogo?</a:t>
            </a:r>
            <a:endParaRPr lang="pl-PL" altLang="pl-PL" sz="4000" dirty="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89325"/>
            <a:ext cx="8229600" cy="5904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2</a:t>
            </a:r>
            <a:r>
              <a:rPr lang="pl-PL" sz="2000" dirty="0"/>
              <a:t>) </a:t>
            </a:r>
            <a:r>
              <a:rPr lang="pl-PL" sz="2000" dirty="0" smtClean="0"/>
              <a:t>jest </a:t>
            </a:r>
            <a:r>
              <a:rPr lang="pl-PL" sz="2000" dirty="0"/>
              <a:t>armatorem statku rybackiego: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a)o </a:t>
            </a:r>
            <a:r>
              <a:rPr lang="pl-PL" sz="2000" dirty="0"/>
              <a:t>polskiej przynależności,</a:t>
            </a:r>
          </a:p>
          <a:p>
            <a:pPr marL="0" indent="0">
              <a:buNone/>
            </a:pPr>
            <a:r>
              <a:rPr lang="pl-PL" sz="2000" dirty="0"/>
              <a:t> b) </a:t>
            </a:r>
            <a:r>
              <a:rPr lang="pl-PL" sz="2000" dirty="0" smtClean="0"/>
              <a:t>na </a:t>
            </a:r>
            <a:r>
              <a:rPr lang="pl-PL" sz="2000" dirty="0"/>
              <a:t>który została wydana licencja połowowa i licencja ta nie została zawieszona albo cofnięta,</a:t>
            </a:r>
          </a:p>
          <a:p>
            <a:pPr marL="0" indent="0">
              <a:buNone/>
            </a:pPr>
            <a:r>
              <a:rPr lang="pl-PL" sz="2000" dirty="0"/>
              <a:t> c) </a:t>
            </a:r>
            <a:r>
              <a:rPr lang="pl-PL" sz="2000" dirty="0" smtClean="0"/>
              <a:t>którego </a:t>
            </a:r>
            <a:r>
              <a:rPr lang="pl-PL" sz="2000" dirty="0"/>
              <a:t>port macierzysty znajduje się na obszarze gmin objętych LSR, lub</a:t>
            </a:r>
          </a:p>
          <a:p>
            <a:pPr marL="0" indent="0">
              <a:buNone/>
            </a:pPr>
            <a:r>
              <a:rPr lang="pl-PL" sz="2000" dirty="0"/>
              <a:t>3) </a:t>
            </a:r>
            <a:r>
              <a:rPr lang="pl-PL" sz="2000" dirty="0" smtClean="0"/>
              <a:t>otrzymał </a:t>
            </a:r>
            <a:r>
              <a:rPr lang="pl-PL" sz="2000" dirty="0"/>
              <a:t>pomoc finansową w ramach środka pomoc publiczna z tytułu trwałego zaprzestania działalności połowowej objętego osią priorytetową 1 – Środki na rzecz dostosowania floty rybackiej zawartą w programie operacyjnym „Zrównoważony rozwój sektora rybołówstwa i nadbrzeżnych obszarów rybackich 2007–2013” lub w ramach działania  trwałe zaprzestanie działalności połowowej, o którym mowa w art. 34 rozporządzenia nr 508/2014, objętego Priorytetem 1. Promowanie rybołówstwa zrównoważonego środowiskowo, </a:t>
            </a:r>
            <a:r>
              <a:rPr lang="pl-PL" sz="2000" dirty="0" err="1"/>
              <a:t>zasobooszczędnego</a:t>
            </a:r>
            <a:r>
              <a:rPr lang="pl-PL" sz="2000" dirty="0"/>
              <a:t>, innowacyjnego, konkurencyjnego i opartego na wiedzy zawartym w programie, lub </a:t>
            </a:r>
          </a:p>
          <a:p>
            <a:pPr marL="0" indent="0">
              <a:buNone/>
            </a:pPr>
            <a:r>
              <a:rPr lang="pl-PL" sz="2000" dirty="0"/>
              <a:t>4) </a:t>
            </a:r>
            <a:r>
              <a:rPr lang="pl-PL" sz="2000" dirty="0" smtClean="0"/>
              <a:t>będąc </a:t>
            </a:r>
            <a:r>
              <a:rPr lang="pl-PL" sz="2000" dirty="0"/>
              <a:t>osobą fizyczną </a:t>
            </a:r>
            <a:r>
              <a:rPr lang="pl-PL" sz="2000" b="1" dirty="0"/>
              <a:t>zamieszkałą na obszarze gmin objętych LSR utracił miejsce pracy w wyniku trwałego zaprzestania działalności połowowej </a:t>
            </a:r>
            <a:r>
              <a:rPr lang="pl-PL" sz="2000" dirty="0"/>
              <a:t>przy użyciu statku rybackiego lub w wyniku zaprzestania prowadzenia działalności, o której mowa w pkt 1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850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4000" dirty="0" smtClean="0">
                <a:latin typeface="Calibri" pitchFamily="34" charset="0"/>
              </a:rPr>
              <a:t>Uprawniony do rybactwa c.d.</a:t>
            </a:r>
            <a:endParaRPr lang="pl-PL" altLang="pl-PL" sz="4000" dirty="0">
              <a:latin typeface="Calibri" pitchFamily="34" charset="0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6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7" name="object 4"/>
          <p:cNvSpPr txBox="1">
            <a:spLocks noChangeArrowheads="1"/>
          </p:cNvSpPr>
          <p:nvPr/>
        </p:nvSpPr>
        <p:spPr bwMode="auto">
          <a:xfrm>
            <a:off x="1" y="1410507"/>
            <a:ext cx="90360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700" b="1" dirty="0" smtClean="0">
                <a:solidFill>
                  <a:srgbClr val="FF0000"/>
                </a:solidFill>
                <a:latin typeface="Calibri" pitchFamily="34" charset="0"/>
              </a:rPr>
              <a:t>Art. 4 ust. 1 Ustawy o rybactwie śródlądowym wskazuje: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 sz="2700" b="1" dirty="0" smtClean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</a:pPr>
            <a:endParaRPr lang="pl-PL" altLang="pl-PL" sz="2700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" y="1916832"/>
            <a:ext cx="85764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4000" dirty="0" smtClean="0">
                <a:latin typeface="Calibri" pitchFamily="34" charset="0"/>
              </a:rPr>
              <a:t>Uprawniony do rybactwa c.d.</a:t>
            </a:r>
            <a:endParaRPr lang="pl-PL" altLang="pl-PL" sz="4000" dirty="0">
              <a:latin typeface="Calibri" pitchFamily="34" charset="0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6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7" name="object 4"/>
          <p:cNvSpPr txBox="1">
            <a:spLocks noChangeArrowheads="1"/>
          </p:cNvSpPr>
          <p:nvPr/>
        </p:nvSpPr>
        <p:spPr bwMode="auto">
          <a:xfrm>
            <a:off x="1" y="1410507"/>
            <a:ext cx="9036050" cy="48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700" b="1" dirty="0" smtClean="0">
                <a:solidFill>
                  <a:srgbClr val="FF0000"/>
                </a:solidFill>
                <a:latin typeface="Calibri" pitchFamily="34" charset="0"/>
              </a:rPr>
              <a:t>UWAGA: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700" b="1" dirty="0" smtClean="0">
                <a:solidFill>
                  <a:srgbClr val="FF0000"/>
                </a:solidFill>
                <a:latin typeface="Calibri" pitchFamily="34" charset="0"/>
              </a:rPr>
              <a:t>Spełnienie warunku uprawnionego do </a:t>
            </a:r>
            <a:r>
              <a:rPr lang="pl-PL" altLang="pl-PL" sz="2700" b="1" dirty="0">
                <a:solidFill>
                  <a:srgbClr val="FF0000"/>
                </a:solidFill>
                <a:latin typeface="Calibri" pitchFamily="34" charset="0"/>
              </a:rPr>
              <a:t>rybactwa (pozwolenie wodnoprawne lub prawo do dysponowania wodą) </a:t>
            </a:r>
            <a:r>
              <a:rPr lang="pl-PL" altLang="pl-PL" sz="2700" b="1" dirty="0" smtClean="0">
                <a:solidFill>
                  <a:srgbClr val="FF0000"/>
                </a:solidFill>
                <a:latin typeface="Calibri" pitchFamily="34" charset="0"/>
              </a:rPr>
              <a:t>jest warunkiem dostępu do ubiegania się o wyższy limit (do 400 tys. zł). 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700" b="1" dirty="0" smtClean="0">
                <a:solidFill>
                  <a:srgbClr val="FF0000"/>
                </a:solidFill>
                <a:latin typeface="Calibri" pitchFamily="34" charset="0"/>
              </a:rPr>
              <a:t>W kryterium 22. Rybackość punkty otrzymują podmioty spełniające łącznie warunki z kryterium (tj. pozwolenie wodnoprawne lub prawo do dysponowania wodą, nr weterynaryjny i sprawozdanie RRW).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 sz="2700" b="1" dirty="0" smtClean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</a:pPr>
            <a:endParaRPr lang="pl-PL" altLang="pl-PL" sz="2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V. CZĘŚĆ FINANSOWA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Publiczne środki EFRROW/ARiMR</a:t>
            </a:r>
          </a:p>
          <a:p>
            <a:r>
              <a:rPr lang="pl-PL" sz="2100" dirty="0" smtClean="0"/>
              <a:t>wnioskowana </a:t>
            </a:r>
            <a:r>
              <a:rPr lang="pl-PL" sz="2100" dirty="0"/>
              <a:t>kwota pomocy obejmuje zarówno wkład EFRROW, jak i wymagany krajowy wkład środków publicznych. Zgodnie z </a:t>
            </a:r>
            <a:r>
              <a:rPr lang="pl-PL" sz="2100" dirty="0" err="1" smtClean="0"/>
              <a:t>PORiM</a:t>
            </a:r>
            <a:r>
              <a:rPr lang="pl-PL" sz="2100" dirty="0" smtClean="0"/>
              <a:t> </a:t>
            </a:r>
            <a:r>
              <a:rPr lang="pl-PL" sz="2100" dirty="0"/>
              <a:t>na lata 2014-2020 jednolita wielkość wkładu </a:t>
            </a:r>
            <a:r>
              <a:rPr lang="pl-PL" sz="2100" b="1" dirty="0"/>
              <a:t>EFRROW wynosi </a:t>
            </a:r>
            <a:r>
              <a:rPr lang="pl-PL" sz="2100" b="1" dirty="0" smtClean="0"/>
              <a:t>85% </a:t>
            </a:r>
            <a:r>
              <a:rPr lang="pl-PL" sz="2100" dirty="0"/>
              <a:t>kwoty pomocy, a wymagany </a:t>
            </a:r>
            <a:r>
              <a:rPr lang="pl-PL" sz="2100" b="1" dirty="0"/>
              <a:t>krajowy wkład środków publicznych wynosi </a:t>
            </a:r>
            <a:r>
              <a:rPr lang="pl-PL" sz="2100" b="1" dirty="0" smtClean="0"/>
              <a:t>15%</a:t>
            </a:r>
          </a:p>
          <a:p>
            <a:r>
              <a:rPr lang="pl-PL" sz="2100" dirty="0" smtClean="0"/>
              <a:t>Dane spójne z ZRF</a:t>
            </a:r>
            <a:endParaRPr lang="pl-PL" sz="21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IV.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ZALICZKA</a:t>
            </a:r>
          </a:p>
          <a:p>
            <a:r>
              <a:rPr lang="pl-PL" sz="2100" dirty="0"/>
              <a:t>Zaliczka może być udzielona, </a:t>
            </a:r>
            <a:r>
              <a:rPr lang="pl-PL" sz="2100" b="1" dirty="0"/>
              <a:t>jeżeli przewiduje to umowa o </a:t>
            </a:r>
            <a:r>
              <a:rPr lang="pl-PL" sz="2100" b="1" dirty="0" smtClean="0"/>
              <a:t>dofinansowanie (harmonogram wypłaty zaliczki jest załącznikiem do umowy)</a:t>
            </a:r>
            <a:r>
              <a:rPr lang="pl-PL" sz="2100" dirty="0" smtClean="0"/>
              <a:t>, </a:t>
            </a:r>
            <a:r>
              <a:rPr lang="pl-PL" sz="2100" dirty="0"/>
              <a:t>wyłącznie </a:t>
            </a:r>
            <a:r>
              <a:rPr lang="pl-PL" sz="2100" b="1" dirty="0"/>
              <a:t>na koszty kwalifikowalne operacji </a:t>
            </a:r>
            <a:r>
              <a:rPr lang="pl-PL" sz="2100" dirty="0"/>
              <a:t>określone w umowie o </a:t>
            </a:r>
            <a:r>
              <a:rPr lang="pl-PL" sz="2100" dirty="0" smtClean="0"/>
              <a:t>dofinansowanie, które </a:t>
            </a:r>
            <a:r>
              <a:rPr lang="pl-PL" sz="2100" b="1" dirty="0" smtClean="0"/>
              <a:t>nie zostały poniesione</a:t>
            </a:r>
            <a:endParaRPr lang="pl-PL" sz="2100" b="1" dirty="0"/>
          </a:p>
          <a:p>
            <a:r>
              <a:rPr lang="pl-PL" sz="2100" dirty="0"/>
              <a:t>W przypadku, gdy wnioskodawca nie zaznaczy we wniosku o dofinansowanie, iż ubiegania się o zaliczkę, będzie miał również </a:t>
            </a:r>
            <a:r>
              <a:rPr lang="pl-PL" sz="2100" b="1" dirty="0"/>
              <a:t>możliwość wnioskowania o zaliczkę po podpisaniu umowy o dofinansowanie</a:t>
            </a:r>
            <a:r>
              <a:rPr lang="pl-PL" sz="2100" dirty="0" smtClean="0"/>
              <a:t>.</a:t>
            </a:r>
          </a:p>
          <a:p>
            <a:r>
              <a:rPr lang="pl-PL" sz="2100" b="1" dirty="0"/>
              <a:t>jednorazowo lub w transzach</a:t>
            </a:r>
            <a:r>
              <a:rPr lang="pl-PL" sz="2100" dirty="0"/>
              <a:t>, w terminie, wysokości i w sposób określony w umowie o </a:t>
            </a:r>
            <a:r>
              <a:rPr lang="pl-PL" sz="2100" b="1" dirty="0"/>
              <a:t>dofinansowanie pod warunkiem dostępności środków na właściwym rachunku budżetu </a:t>
            </a:r>
            <a:r>
              <a:rPr lang="pl-PL" sz="2100" b="1" dirty="0" smtClean="0"/>
              <a:t>państwa</a:t>
            </a:r>
          </a:p>
          <a:p>
            <a:r>
              <a:rPr lang="pl-PL" sz="2100" b="1" dirty="0"/>
              <a:t>wypłata zaliczki w kilku </a:t>
            </a:r>
            <a:r>
              <a:rPr lang="pl-PL" sz="2100" b="1" dirty="0" smtClean="0"/>
              <a:t>transzach- </a:t>
            </a:r>
            <a:r>
              <a:rPr lang="pl-PL" sz="2100" dirty="0" smtClean="0"/>
              <a:t>aby otrzymać następną transzę należy wystąpić z wnioskiem o wypłatę zaliczki i udokumentować wydatkowanie co najmniej 90% poprzedniej transzy, tj. </a:t>
            </a:r>
            <a:r>
              <a:rPr lang="pl-PL" sz="2100" b="1" dirty="0" smtClean="0"/>
              <a:t>przedstawić </a:t>
            </a:r>
            <a:r>
              <a:rPr lang="pl-PL" sz="2100" b="1" dirty="0"/>
              <a:t>wykaz dokonanych wydatków wraz z wyciągiem z rachunku bankowego przeznaczonego wyłącznie do obsługi tej zaliczki</a:t>
            </a:r>
            <a:endParaRPr lang="pl-PL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32484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/>
              <a:t>IV. CZĘŚĆ FINANSOWA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4260" y="0"/>
            <a:ext cx="61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WYPEŁNIANIE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ZALICZKA</a:t>
            </a:r>
          </a:p>
          <a:p>
            <a:r>
              <a:rPr lang="pl-PL" sz="2100" dirty="0" smtClean="0"/>
              <a:t>Zabezpieczenie w </a:t>
            </a:r>
            <a:r>
              <a:rPr lang="pl-PL" sz="2100" dirty="0"/>
              <a:t>formie </a:t>
            </a:r>
            <a:r>
              <a:rPr lang="pl-PL" sz="2100" b="1" dirty="0"/>
              <a:t>weksla niezupełnego (in blanco) </a:t>
            </a:r>
            <a:r>
              <a:rPr lang="pl-PL" sz="2100" b="1" dirty="0" smtClean="0"/>
              <a:t>wraz z </a:t>
            </a:r>
            <a:r>
              <a:rPr lang="pl-PL" sz="2100" b="1" dirty="0"/>
              <a:t>deklaracją </a:t>
            </a:r>
            <a:r>
              <a:rPr lang="pl-PL" sz="2100" b="1" dirty="0" smtClean="0"/>
              <a:t>wekslową</a:t>
            </a:r>
          </a:p>
          <a:p>
            <a:r>
              <a:rPr lang="pl-PL" sz="2100" dirty="0"/>
              <a:t>Jednorazowa kwota wypłacanej zaliczki albo transzy zaliczki nie może przekroczyć kwoty stanowiącej 30% </a:t>
            </a:r>
            <a:r>
              <a:rPr lang="pl-PL" sz="2100" dirty="0" smtClean="0"/>
              <a:t>kwoty dofinansowania </a:t>
            </a:r>
            <a:r>
              <a:rPr lang="pl-PL" sz="2100" dirty="0"/>
              <a:t>określonej w umowie o dofinansowanie, chyba że umowa o dofinansowanie przewiduje złożenie </a:t>
            </a:r>
            <a:r>
              <a:rPr lang="pl-PL" sz="2100" dirty="0" smtClean="0"/>
              <a:t>wniosku o </a:t>
            </a:r>
            <a:r>
              <a:rPr lang="pl-PL" sz="2100" dirty="0"/>
              <a:t>płatność w terminie nie dłuższym niż 90 dni od dnia otrzymania przez beneficjenta tej zaliczki lub transzy </a:t>
            </a:r>
            <a:r>
              <a:rPr lang="pl-PL" sz="2100" dirty="0" smtClean="0"/>
              <a:t>zaliczki </a:t>
            </a:r>
          </a:p>
          <a:p>
            <a:r>
              <a:rPr lang="pl-PL" sz="2100" dirty="0" smtClean="0"/>
              <a:t>Wypłacana w ciągu 21 dni od podpisania umowy lub złożenia wniosku o wypłatę zaliczki/transzy zaliczki</a:t>
            </a:r>
          </a:p>
          <a:p>
            <a:r>
              <a:rPr lang="pl-PL" sz="2100" b="1" dirty="0"/>
              <a:t>Zaliczka jest wypłacana na wyodrębniony rachunek bankowy beneficjenta przeznaczony wyłącznie do obsługi </a:t>
            </a:r>
            <a:r>
              <a:rPr lang="pl-PL" sz="2100" b="1" dirty="0" smtClean="0"/>
              <a:t>tej zaliczki</a:t>
            </a:r>
            <a:r>
              <a:rPr lang="pl-PL" sz="2100" b="1" dirty="0"/>
              <a:t>.</a:t>
            </a:r>
            <a:endParaRPr lang="pl-PL" sz="2100" b="1" dirty="0" smtClean="0"/>
          </a:p>
          <a:p>
            <a:r>
              <a:rPr lang="pl-PL" sz="2100" b="1" dirty="0" smtClean="0"/>
              <a:t>Transakcje tylko w formie bezgotówkowej!!!</a:t>
            </a:r>
          </a:p>
          <a:p>
            <a:r>
              <a:rPr lang="pl-PL" sz="2100" dirty="0"/>
              <a:t>Beneficjent jest obowiązany do zwrotu odsetek bankowych zgromadzonych na rachunku, </a:t>
            </a:r>
            <a:r>
              <a:rPr lang="pl-PL" sz="2100" dirty="0" smtClean="0"/>
              <a:t>chyba </a:t>
            </a:r>
            <a:r>
              <a:rPr lang="pl-PL" sz="2100" dirty="0"/>
              <a:t>że wyrazi zgodę na pomniejszenie kolejnych płatności w ramach przyznanej pomocy o kwotę tych </a:t>
            </a:r>
            <a:r>
              <a:rPr lang="pl-PL" sz="2100" dirty="0" smtClean="0"/>
              <a:t>odsetek- lepszy nieoprocentowany rachunek bankowy</a:t>
            </a:r>
          </a:p>
        </p:txBody>
      </p:sp>
    </p:spTree>
    <p:extLst>
      <p:ext uri="{BB962C8B-B14F-4D97-AF65-F5344CB8AC3E}">
        <p14:creationId xmlns:p14="http://schemas.microsoft.com/office/powerpoint/2010/main" val="2422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57452"/>
            <a:ext cx="8784976" cy="181941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ZAŁĄCZNIKI DO WNIOSKU O PRZYZNANIE POMOCY.</a:t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2060848"/>
            <a:ext cx="8455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Do wniosku o przyznanie pomocy dołącza się </a:t>
            </a:r>
            <a:r>
              <a:rPr lang="pl-PL" sz="2800" b="1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dokumenty niezbędne </a:t>
            </a:r>
            <a:r>
              <a:rPr lang="pl-PL" sz="2800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do ustalenia spełnienia warunków przyznania pomocy albo ich kopie, </a:t>
            </a:r>
            <a:r>
              <a:rPr lang="pl-PL" sz="2800" b="1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których wykaz zawiera formularz wniosku o przyznanie pomocy</a:t>
            </a:r>
            <a:r>
              <a:rPr lang="pl-PL" sz="2800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, oraz </a:t>
            </a:r>
            <a:r>
              <a:rPr lang="pl-PL" sz="2800" b="1" dirty="0" smtClean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dokumenty niezbędne </a:t>
            </a:r>
            <a:r>
              <a:rPr lang="pl-PL" sz="2800" b="1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do ustalenia spełnienia kryteriów </a:t>
            </a:r>
            <a:r>
              <a:rPr lang="pl-PL" sz="2800" b="1" dirty="0" smtClean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wyboru </a:t>
            </a:r>
            <a:r>
              <a:rPr lang="pl-PL" sz="2800" dirty="0" smtClean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określonych </a:t>
            </a:r>
            <a:r>
              <a:rPr lang="pl-PL" sz="2800" dirty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w LSR albo </a:t>
            </a:r>
            <a:r>
              <a:rPr lang="pl-PL" sz="2800" dirty="0" smtClean="0">
                <a:solidFill>
                  <a:prstClr val="black"/>
                </a:solidFill>
                <a:latin typeface="TimesNewRoman"/>
                <a:ea typeface="+mj-ea"/>
                <a:cs typeface="+mj-cs"/>
              </a:rPr>
              <a:t>ich kopie.</a:t>
            </a:r>
            <a: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8028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/>
          <p:cNvSpPr>
            <a:spLocks noChangeArrowheads="1"/>
          </p:cNvSpPr>
          <p:nvPr/>
        </p:nvSpPr>
        <p:spPr bwMode="auto">
          <a:xfrm>
            <a:off x="11113" y="5997575"/>
            <a:ext cx="4344987" cy="827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/>
          </p:nvPr>
        </p:nvGraphicFramePr>
        <p:xfrm>
          <a:off x="101600" y="115888"/>
          <a:ext cx="9001125" cy="6735762"/>
        </p:xfrm>
        <a:graphic>
          <a:graphicData uri="http://schemas.openxmlformats.org/drawingml/2006/table">
            <a:tbl>
              <a:tblPr/>
              <a:tblGrid>
                <a:gridCol w="138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 gospodarczy  Doliny  Baryczy  służący  zachowaniu  specyfiki  obszaru  i 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2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0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608">
                <a:tc grid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Zakres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operacji 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konkursowych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obejmuje: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wspieranie atutów środowiska wodnego na obszarach rybackich i obszarach akwakultury przez przeciwdziałanie kłusownictwu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 przywracanie lub zabezpieczanie potencjału produkcyjnego sektora rybołówstwa i akwakultury lub odtwarzanie pierwotnego stanu środowiska obszarów rybackich i obszarów akwakultury, w przypadku jego zniszczenia w wyniku zdarzeń noszących znamiona klęski żywiołowej lub szkody spowodowanej działalnością chronionych gatunków zwierząt,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 odtwarzanie pierwotnego stanu środowiska wodnego przez </a:t>
                      </a:r>
                      <a:r>
                        <a:rPr kumimoji="0" lang="pl-PL" alt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renaturyzację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zbiorników wodnych i terenów przyległych do tych zbiorników, w przypadku jego zniszczenia w wyniku procesu eutrofizacji wód publicznych,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 ochronę obszarów będących formami ochrony przyrody przez regulowanie ruchu turystycznego na obszarach cennych przyrodniczo,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  podejmowanie działań na rzecz ograniczenia negatywnych skutków zmian klimatycznych, tworzenie i rozwijanie instalacji odnawialnych źródeł energii, w rozumieniu przepisów o odnawialnych źródłach energii. 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1113" y="1905000"/>
            <a:ext cx="9132887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6019800" y="5715000"/>
            <a:ext cx="381000" cy="4572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812" name="pole tekstowe 6"/>
          <p:cNvSpPr txBox="1">
            <a:spLocks noChangeArrowheads="1"/>
          </p:cNvSpPr>
          <p:nvPr/>
        </p:nvSpPr>
        <p:spPr bwMode="auto">
          <a:xfrm>
            <a:off x="4654550" y="6172200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Zakres tożsamy z celem opisanym w par. 6 Rozporządzenia MGMiŻŚ</a:t>
            </a:r>
          </a:p>
        </p:txBody>
      </p:sp>
    </p:spTree>
    <p:extLst>
      <p:ext uri="{BB962C8B-B14F-4D97-AF65-F5344CB8AC3E}">
        <p14:creationId xmlns:p14="http://schemas.microsoft.com/office/powerpoint/2010/main" val="37598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052736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200" dirty="0"/>
          </a:p>
          <a:p>
            <a:pPr algn="just"/>
            <a:r>
              <a:rPr lang="pl-PL" sz="2400" dirty="0" smtClean="0"/>
              <a:t>Dodatkowe dokumenty </a:t>
            </a:r>
            <a:r>
              <a:rPr lang="pl-PL" sz="2400" b="1" dirty="0" smtClean="0"/>
              <a:t>niezbędne </a:t>
            </a:r>
            <a:r>
              <a:rPr lang="pl-PL" sz="2400" b="1" dirty="0"/>
              <a:t>LGD do oceny zgodności operacji z LSR oraz dokonania wyboru </a:t>
            </a:r>
            <a:r>
              <a:rPr lang="pl-PL" sz="2400" b="1" dirty="0" smtClean="0"/>
              <a:t>operacji należy dołączyć poza listą wskazanych załączników we WOD -&gt; załączniki te wpisujemy w cz. E Inne załączniki lub sporządzamy dodatkową listę załączników dot. Kryteriów.</a:t>
            </a:r>
          </a:p>
          <a:p>
            <a:pPr algn="just"/>
            <a:endParaRPr lang="pl-PL" dirty="0" smtClean="0"/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Wszystkie załączniki będą przeliczone i wykazane w </a:t>
            </a:r>
            <a:r>
              <a:rPr lang="pl-PL" sz="2400" b="1" dirty="0" err="1" smtClean="0"/>
              <a:t>w</a:t>
            </a:r>
            <a:r>
              <a:rPr lang="pl-PL" sz="2400" b="1" dirty="0" smtClean="0"/>
              <a:t> protokole przyjęcia wniosku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7693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4769" y="692696"/>
            <a:ext cx="83529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 przypadku dokumentów </a:t>
            </a:r>
            <a:r>
              <a:rPr lang="pl-PL" sz="2000" b="1" dirty="0"/>
              <a:t>sporządzonych w języku obcym </a:t>
            </a:r>
            <a:r>
              <a:rPr lang="pl-PL" sz="2000" dirty="0"/>
              <a:t>należy dołączyć wykonane przez </a:t>
            </a:r>
            <a:r>
              <a:rPr lang="pl-PL" sz="2000" b="1" dirty="0"/>
              <a:t>tłumacza przysięgłego </a:t>
            </a:r>
            <a:r>
              <a:rPr lang="pl-PL" sz="2000" dirty="0"/>
              <a:t>tłumaczenie danego dokumentu na język </a:t>
            </a:r>
            <a:r>
              <a:rPr lang="pl-PL" sz="2000" dirty="0" smtClean="0"/>
              <a:t>polski</a:t>
            </a:r>
          </a:p>
          <a:p>
            <a:endParaRPr lang="pl-PL" sz="2000" dirty="0" smtClean="0"/>
          </a:p>
          <a:p>
            <a:r>
              <a:rPr lang="pl-PL" sz="2000" dirty="0" smtClean="0"/>
              <a:t>Kopie </a:t>
            </a:r>
            <a:r>
              <a:rPr lang="pl-PL" sz="2000" dirty="0"/>
              <a:t>dokumentów, dołącza się w formie kopii potwierdzonych za zgodność z oryginałem przez pracownika LGD, samorządu województwa, lub podmiot, który wydał dokument, lub w formie kopii poświadczonych za zgodność z oryginałem przez notariusza lub przez występującego w sprawie pełnomocnika będącego radcą prawnym lub adwokatem. </a:t>
            </a:r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/>
              <a:t>Dokumenty sporządzone na formularzach udostępnionych przez UM muszą być w wyznaczonych do tego miejscach </a:t>
            </a:r>
            <a:r>
              <a:rPr lang="pl-PL" sz="2000" b="1" dirty="0"/>
              <a:t>opatrzone datą </a:t>
            </a:r>
            <a:r>
              <a:rPr lang="pl-PL" sz="2000" dirty="0"/>
              <a:t>oraz </a:t>
            </a:r>
            <a:r>
              <a:rPr lang="pl-PL" sz="2000" b="1" dirty="0"/>
              <a:t>podpisane przez podmiot ubiegający się o przyznanie pomocy</a:t>
            </a:r>
            <a:r>
              <a:rPr lang="pl-PL" sz="2000" dirty="0"/>
              <a:t> albo </a:t>
            </a:r>
            <a:r>
              <a:rPr lang="pl-PL" sz="2000" b="1" dirty="0"/>
              <a:t>osobę reprezentującą podmiot </a:t>
            </a:r>
            <a:r>
              <a:rPr lang="pl-PL" sz="2000" dirty="0"/>
              <a:t>ubiegający się o przyznanie pomocy albo </a:t>
            </a:r>
            <a:r>
              <a:rPr lang="pl-PL" sz="2000" b="1" dirty="0"/>
              <a:t>pełnomocnika</a:t>
            </a:r>
            <a:r>
              <a:rPr lang="pl-PL" sz="2000" dirty="0"/>
              <a:t>. </a:t>
            </a:r>
            <a:endParaRPr lang="pl-PL" sz="2000" dirty="0" smtClean="0"/>
          </a:p>
          <a:p>
            <a:r>
              <a:rPr lang="pl-PL" sz="2000" dirty="0" smtClean="0"/>
              <a:t>Podpisy </a:t>
            </a:r>
            <a:r>
              <a:rPr lang="pl-PL" sz="2000" dirty="0"/>
              <a:t>mogą być </a:t>
            </a:r>
            <a:r>
              <a:rPr lang="pl-PL" sz="2000" b="1" dirty="0"/>
              <a:t>czytelne</a:t>
            </a:r>
            <a:r>
              <a:rPr lang="pl-PL" sz="2000" dirty="0"/>
              <a:t> lub </a:t>
            </a:r>
            <a:r>
              <a:rPr lang="pl-PL" sz="2000" b="1" dirty="0"/>
              <a:t>może być przystawiona pieczęć imienna i złożona parafa</a:t>
            </a:r>
            <a:r>
              <a:rPr lang="pl-PL" sz="2000" dirty="0"/>
              <a:t>. </a:t>
            </a:r>
            <a:r>
              <a:rPr lang="pl-PL" sz="2000" b="1" dirty="0"/>
              <a:t>Jeśli podmiotem </a:t>
            </a:r>
            <a:r>
              <a:rPr lang="pl-PL" sz="2000" dirty="0"/>
              <a:t>ubiegającym się o przyznanie pomocy </a:t>
            </a:r>
            <a:r>
              <a:rPr lang="pl-PL" sz="2000" b="1" u="sng" dirty="0"/>
              <a:t>nie jest osoba fizyczna </a:t>
            </a:r>
            <a:r>
              <a:rPr lang="pl-PL" sz="2000" b="1" dirty="0"/>
              <a:t>formularz wniosku </a:t>
            </a:r>
            <a:r>
              <a:rPr lang="pl-PL" sz="2000" dirty="0"/>
              <a:t>w tej części </a:t>
            </a:r>
            <a:r>
              <a:rPr lang="pl-PL" sz="2000" b="1" dirty="0"/>
              <a:t>powinien być opatrzony pieczęcią</a:t>
            </a:r>
            <a:r>
              <a:rPr lang="pl-PL" sz="2000" dirty="0" smtClean="0"/>
              <a:t>.</a:t>
            </a:r>
            <a:endParaRPr lang="pl-PL" sz="2000" dirty="0"/>
          </a:p>
          <a:p>
            <a:endParaRPr lang="pl-PL" sz="2000" dirty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2756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38154"/>
              </p:ext>
            </p:extLst>
          </p:nvPr>
        </p:nvGraphicFramePr>
        <p:xfrm>
          <a:off x="395536" y="1340768"/>
          <a:ext cx="7848872" cy="544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53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Załączniki-podział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Rozwijanie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48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Załączniki dotyczące wnioskodawcy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odniesieniu do rodzaju podmiotu</a:t>
                      </a:r>
                    </a:p>
                    <a:p>
                      <a:pPr algn="ctr"/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B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Załączniki wspólne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C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Załączniki dotyczące robót budowlanych 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D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Załączniki dotyczące następstwa prawnego 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Inne załączniki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23528" y="260648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30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5352" y="908720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/>
              <a:t>A.2. Osoba </a:t>
            </a:r>
            <a:r>
              <a:rPr lang="pl-PL" sz="2400" b="1" dirty="0"/>
              <a:t>prawna / jednostka organizacyjna nieposiadająca osobowości prawnej, której ustawa przyznaje zdolność </a:t>
            </a:r>
            <a:r>
              <a:rPr lang="pl-PL" sz="2400" b="1" dirty="0" smtClean="0"/>
              <a:t>prawną:</a:t>
            </a:r>
          </a:p>
          <a:p>
            <a:pPr marL="457200" indent="-457200">
              <a:buAutoNum type="arabicPeriod"/>
            </a:pPr>
            <a:r>
              <a:rPr lang="pl-PL" sz="2400" dirty="0" smtClean="0"/>
              <a:t>Umowa </a:t>
            </a:r>
            <a:r>
              <a:rPr lang="pl-PL" sz="2400" dirty="0"/>
              <a:t>spółki lub statut spółdzielni, innej osoby prawnej albo jednostki organizacyjnej nieposiadającej osobowości prawnej ubiegającej się o przyznanie pomocy – kopia. </a:t>
            </a:r>
            <a:endParaRPr lang="pl-PL" sz="2400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W </a:t>
            </a:r>
            <a:r>
              <a:rPr lang="pl-PL" sz="2400" b="1" dirty="0"/>
              <a:t>zależności od formy prawnej podmiotu </a:t>
            </a:r>
            <a:r>
              <a:rPr lang="pl-PL" sz="2400" dirty="0"/>
              <a:t>ubiegającego się o przyznanie pomocy </a:t>
            </a:r>
            <a:r>
              <a:rPr lang="pl-PL" sz="2400" b="1" dirty="0"/>
              <a:t>należy dołączyć umowę (np. spółki) lub statut. </a:t>
            </a:r>
            <a:endParaRPr lang="pl-PL" sz="2400" b="1" dirty="0" smtClean="0"/>
          </a:p>
          <a:p>
            <a:endParaRPr lang="pl-PL" sz="2400" b="1" dirty="0"/>
          </a:p>
          <a:p>
            <a:r>
              <a:rPr lang="pl-PL" sz="2400" b="1" dirty="0" smtClean="0"/>
              <a:t>Uwaga! </a:t>
            </a:r>
          </a:p>
          <a:p>
            <a:r>
              <a:rPr lang="pl-PL" sz="2400" dirty="0" smtClean="0"/>
              <a:t>Dokument </a:t>
            </a:r>
            <a:r>
              <a:rPr lang="pl-PL" sz="2400" dirty="0"/>
              <a:t>powinien zawierać informację, że operacja opisana we wniosku może być realizowana w zakresie objętym działalnością </a:t>
            </a:r>
            <a:r>
              <a:rPr lang="pl-PL" sz="2400" dirty="0" smtClean="0"/>
              <a:t>podmiotu</a:t>
            </a:r>
            <a:r>
              <a:rPr lang="pl-PL" sz="2400" dirty="0"/>
              <a:t>.</a:t>
            </a:r>
            <a:endParaRPr lang="pl-PL" sz="3200" b="1" dirty="0" smtClean="0"/>
          </a:p>
          <a:p>
            <a:pPr algn="just"/>
            <a:endParaRPr lang="pl-PL" sz="3200" b="1" dirty="0"/>
          </a:p>
          <a:p>
            <a:pPr algn="just"/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8038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4303" y="1041023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2</a:t>
            </a:r>
            <a:r>
              <a:rPr lang="pl-PL" sz="2400" dirty="0" smtClean="0"/>
              <a:t>. </a:t>
            </a:r>
            <a:r>
              <a:rPr lang="pl-PL" sz="2400" b="1" dirty="0"/>
              <a:t>Dokument(-y) określający(-e) lub potwierdzający(-e): zdolność prawną oraz posiadanie siedziby lub prowadzenie działalności na obszarze objętym LSR </a:t>
            </a:r>
            <a:r>
              <a:rPr lang="pl-PL" sz="2400" dirty="0"/>
              <a:t>przez jednostkę organizacyjną nieposiadającą osobowości prawnej, której ustawa przyznaje zdolność prawną – oryginał lub kopia</a:t>
            </a:r>
            <a:r>
              <a:rPr lang="pl-PL" sz="2400" dirty="0" smtClean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W przypadku, gdy podmiot ubiegający się o przyznanie pomocy </a:t>
            </a:r>
            <a:r>
              <a:rPr lang="pl-PL" sz="2400" b="1" dirty="0"/>
              <a:t>nie podlega wpisowi do KRS oraz do innych rejestrów</a:t>
            </a:r>
            <a:r>
              <a:rPr lang="pl-PL" sz="2400" dirty="0"/>
              <a:t> należy dołączyć dokumenty potwierdzające zdolność prawną podmiotu ubiegającego się o przyznanie pomocy </a:t>
            </a:r>
            <a:r>
              <a:rPr lang="pl-PL" sz="2000" dirty="0"/>
              <a:t>(np. zaświadczenie albo oświadczenie, że ma zdolność prawną wraz ze wskazaniem, która ustawa jest podstawą powołania podmiotu ubiegającego się o przyznanie pomocy i prowadzenia przez niego działalności</a:t>
            </a:r>
            <a:r>
              <a:rPr lang="pl-PL" sz="2000" dirty="0" smtClean="0"/>
              <a:t>).</a:t>
            </a:r>
          </a:p>
          <a:p>
            <a:pPr algn="just"/>
            <a:r>
              <a:rPr lang="pl-PL" sz="2000" dirty="0" smtClean="0"/>
              <a:t> </a:t>
            </a:r>
            <a:r>
              <a:rPr lang="pl-PL" sz="2400" b="1" dirty="0"/>
              <a:t>Dokument powinien zawierać m.in. określenie zakresu prowadzonej przez podmiot działalności. </a:t>
            </a:r>
          </a:p>
          <a:p>
            <a:pPr algn="just"/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5487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800" b="1" dirty="0" smtClean="0"/>
              <a:t>ZAŁĄCZNIKI WSPÓLNE</a:t>
            </a:r>
            <a:endParaRPr lang="pl-PL" sz="2400" dirty="0"/>
          </a:p>
          <a:p>
            <a:r>
              <a:rPr lang="pl-PL" dirty="0"/>
              <a:t>2</a:t>
            </a:r>
            <a:r>
              <a:rPr lang="pl-PL" dirty="0" smtClean="0"/>
              <a:t>. </a:t>
            </a:r>
            <a:r>
              <a:rPr lang="pl-PL" b="1" dirty="0"/>
              <a:t>Oświadczenie wnioskodawcy o niezatrudnianiu lub zatrudnianiu pracowników </a:t>
            </a:r>
            <a:r>
              <a:rPr lang="pl-PL" dirty="0"/>
              <a:t>(oryginał) wraz z </a:t>
            </a:r>
            <a:r>
              <a:rPr lang="pl-PL" b="1" dirty="0"/>
              <a:t>zaświadczeniem wydanym przez ZUS o niezaleganiu w opłacaniu składek </a:t>
            </a:r>
            <a:r>
              <a:rPr lang="pl-PL" dirty="0"/>
              <a:t>(w przypadku, gdy wnioskodawca prowadzi działalność gospodarczą i w związku z realizacją operacji planuje utworzenie lub utrzymanie miejsc pracy) – oryginał lub kopia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Załącznik </a:t>
            </a:r>
            <a:r>
              <a:rPr lang="pl-PL" dirty="0"/>
              <a:t>obowiązkowy dla wnioskodawcy:</a:t>
            </a:r>
          </a:p>
          <a:p>
            <a:r>
              <a:rPr lang="pl-PL" dirty="0"/>
              <a:t>a) </a:t>
            </a:r>
            <a:r>
              <a:rPr lang="pl-PL" dirty="0" smtClean="0"/>
              <a:t>jeśli tworzy miejsca pracy,</a:t>
            </a:r>
            <a:endParaRPr lang="pl-PL" dirty="0"/>
          </a:p>
          <a:p>
            <a:r>
              <a:rPr lang="pl-PL" dirty="0"/>
              <a:t>b) </a:t>
            </a:r>
            <a:r>
              <a:rPr lang="pl-PL" dirty="0" smtClean="0"/>
              <a:t>jeżeli </a:t>
            </a:r>
            <a:r>
              <a:rPr lang="pl-PL" dirty="0"/>
              <a:t>wnioskodawca zadeklarował we wniosku utworzenie / utrzymanie miejsca pracy w wyniku realizacji </a:t>
            </a:r>
            <a:r>
              <a:rPr lang="pl-PL" dirty="0" smtClean="0"/>
              <a:t>operacji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8447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800" b="1" dirty="0" smtClean="0"/>
              <a:t>ZAŁĄCZNIKI WSPÓLNE</a:t>
            </a:r>
            <a:endParaRPr lang="pl-PL" sz="2400" dirty="0"/>
          </a:p>
          <a:p>
            <a:r>
              <a:rPr lang="pl-PL" sz="2400" dirty="0"/>
              <a:t>3</a:t>
            </a:r>
            <a:r>
              <a:rPr lang="pl-PL" sz="2400" b="1" dirty="0" smtClean="0"/>
              <a:t>. Formularz </a:t>
            </a:r>
            <a:r>
              <a:rPr lang="pl-PL" sz="2400" b="1" dirty="0"/>
              <a:t>informacji przedstawianych przy ubieganiu się o pomoc de </a:t>
            </a:r>
            <a:r>
              <a:rPr lang="pl-PL" sz="2400" b="1" dirty="0" err="1"/>
              <a:t>minimis</a:t>
            </a:r>
            <a:r>
              <a:rPr lang="pl-PL" sz="2400" b="1" dirty="0"/>
              <a:t> </a:t>
            </a:r>
            <a:r>
              <a:rPr lang="pl-PL" sz="2400" b="1" dirty="0" smtClean="0"/>
              <a:t>– oryginał albo Formularz </a:t>
            </a:r>
            <a:r>
              <a:rPr lang="pl-PL" sz="2400" b="1" dirty="0"/>
              <a:t>informacji przedstawianych przy ubieganiu się o pomoc de </a:t>
            </a:r>
            <a:r>
              <a:rPr lang="pl-PL" sz="2400" b="1" dirty="0" err="1"/>
              <a:t>minimis</a:t>
            </a:r>
            <a:r>
              <a:rPr lang="pl-PL" sz="2400" b="1" dirty="0"/>
              <a:t> przez przedsiębiorcę wykonującego usługę świadczoną w ogólnym interesie gospodarczym </a:t>
            </a:r>
          </a:p>
          <a:p>
            <a:r>
              <a:rPr lang="pl-PL" sz="2400" b="1" dirty="0"/>
              <a:t>																					</a:t>
            </a:r>
          </a:p>
          <a:p>
            <a:r>
              <a:rPr lang="pl-PL" sz="2400" b="1" dirty="0"/>
              <a:t>																					</a:t>
            </a:r>
          </a:p>
          <a:p>
            <a:r>
              <a:rPr lang="pl-PL" sz="2400" b="1" dirty="0"/>
              <a:t>																					</a:t>
            </a:r>
          </a:p>
          <a:p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2689" y="39330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Aktywne formularze dostępne są na stronie </a:t>
            </a:r>
          </a:p>
          <a:p>
            <a:pPr algn="ctr"/>
            <a:r>
              <a:rPr lang="pl-PL" sz="1600" b="1" dirty="0" err="1" smtClean="0">
                <a:hlinkClick r:id="rId2"/>
              </a:rPr>
              <a:t>www.uokik.gov.pl</a:t>
            </a:r>
            <a:r>
              <a:rPr lang="pl-PL" sz="1600" b="1" dirty="0" smtClean="0"/>
              <a:t> </a:t>
            </a:r>
          </a:p>
          <a:p>
            <a:pPr algn="ctr"/>
            <a:r>
              <a:rPr lang="pl-PL" sz="1600" dirty="0" smtClean="0"/>
              <a:t>(zakładki: pomoc publiczna, informacje dodatkowe)</a:t>
            </a:r>
          </a:p>
          <a:p>
            <a:pPr algn="ctr"/>
            <a:r>
              <a:rPr lang="pl-PL" sz="1600" b="1" dirty="0" smtClean="0"/>
              <a:t>Formularz będzie również załącznikiem do ogłoszenia o naborze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215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7849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800" b="1" dirty="0" smtClean="0"/>
              <a:t>ZAŁĄCZNIKI WSPÓLNE</a:t>
            </a:r>
            <a:endParaRPr lang="pl-PL" sz="2400" dirty="0"/>
          </a:p>
          <a:p>
            <a:r>
              <a:rPr lang="pl-PL" sz="2400" dirty="0"/>
              <a:t>4</a:t>
            </a:r>
            <a:r>
              <a:rPr lang="pl-PL" sz="2400" b="1" dirty="0" smtClean="0"/>
              <a:t>. Oświadczenie </a:t>
            </a:r>
            <a:r>
              <a:rPr lang="pl-PL" sz="2400" b="1" dirty="0"/>
              <a:t>wnioskodawcy o nie uzyskaniu pomocy de </a:t>
            </a:r>
            <a:r>
              <a:rPr lang="pl-PL" sz="2400" b="1" dirty="0" err="1"/>
              <a:t>minimis</a:t>
            </a:r>
            <a:r>
              <a:rPr lang="pl-PL" sz="2400" b="1" dirty="0"/>
              <a:t> – oryginał sporządzony na formularzu udostępnionym przez </a:t>
            </a:r>
            <a:r>
              <a:rPr lang="pl-PL" sz="2400" b="1" dirty="0" smtClean="0"/>
              <a:t>UM albo Zaświadczenie(a</a:t>
            </a:r>
            <a:r>
              <a:rPr lang="pl-PL" sz="2400" b="1" dirty="0"/>
              <a:t>) o pomocy de </a:t>
            </a:r>
            <a:r>
              <a:rPr lang="pl-PL" sz="2400" b="1" dirty="0" err="1"/>
              <a:t>minimis</a:t>
            </a:r>
            <a:r>
              <a:rPr lang="pl-PL" sz="2400" b="1" dirty="0"/>
              <a:t>, jakie wnioskodawca otrzymał w roku, w którym ubiega się o pomoc oraz w okresie 2 poprzedzających go </a:t>
            </a:r>
            <a:r>
              <a:rPr lang="pl-PL" sz="2400" b="1" dirty="0" smtClean="0"/>
              <a:t>lat</a:t>
            </a:r>
            <a:r>
              <a:rPr lang="pl-PL" sz="2400" b="1" dirty="0"/>
              <a:t>																					</a:t>
            </a:r>
          </a:p>
          <a:p>
            <a:r>
              <a:rPr lang="pl-PL" sz="2400" b="1" dirty="0"/>
              <a:t>																							</a:t>
            </a:r>
          </a:p>
          <a:p>
            <a:r>
              <a:rPr lang="pl-PL" sz="2400" b="1" dirty="0"/>
              <a:t>									</a:t>
            </a:r>
          </a:p>
          <a:p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2689" y="39330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Dokument jest wymagany w przypadku, gdy o wsparcie na realizację operacji ubiega się podmiot gospodarczy w związku z prowadzoną działalnością.</a:t>
            </a:r>
          </a:p>
        </p:txBody>
      </p:sp>
    </p:spTree>
    <p:extLst>
      <p:ext uri="{BB962C8B-B14F-4D97-AF65-F5344CB8AC3E}">
        <p14:creationId xmlns:p14="http://schemas.microsoft.com/office/powerpoint/2010/main" val="14239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800" b="1" dirty="0" smtClean="0"/>
              <a:t>ZAŁĄCZNIKI WSPÓLNE</a:t>
            </a:r>
            <a:endParaRPr lang="pl-PL" sz="2400" dirty="0"/>
          </a:p>
          <a:p>
            <a:r>
              <a:rPr lang="pl-PL" sz="2400" dirty="0" smtClean="0"/>
              <a:t>5. </a:t>
            </a:r>
            <a:r>
              <a:rPr lang="pl-PL" sz="2400" b="1" dirty="0"/>
              <a:t>Dokument albo dokumenty potwierdzające posiadanie tytułu prawnego do nieruchomości </a:t>
            </a:r>
            <a:r>
              <a:rPr lang="pl-PL" sz="2400" dirty="0"/>
              <a:t>– oryginał lub </a:t>
            </a:r>
            <a:r>
              <a:rPr lang="pl-PL" sz="2400" dirty="0" smtClean="0"/>
              <a:t>kopia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Dane powinny być spójne z informacjami o miejscu realizacji i działkach wykazanych we WOD</a:t>
            </a:r>
          </a:p>
          <a:p>
            <a:endParaRPr lang="pl-PL" sz="2400" dirty="0" smtClean="0"/>
          </a:p>
          <a:p>
            <a:pPr algn="just"/>
            <a:r>
              <a:rPr lang="pl-PL" sz="2400" b="1" dirty="0"/>
              <a:t>W przypadku, gdy planowana w ramach operacji inwestycja jest trwale związana z nieruchomością </a:t>
            </a:r>
            <a:r>
              <a:rPr lang="pl-PL" sz="2400" dirty="0"/>
              <a:t>(tj. budowa, odbudowa, remont, nasadzenia, zagospodarowanie terenu, zakup maszyn, sprzętu i urządzeń wymagających posadowienia), </a:t>
            </a:r>
            <a:endParaRPr lang="pl-PL" sz="2400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7510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70098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/>
          </a:p>
          <a:p>
            <a:r>
              <a:rPr lang="pl-PL" sz="2400" b="1" dirty="0" smtClean="0"/>
              <a:t>Dokumentem </a:t>
            </a:r>
            <a:r>
              <a:rPr lang="pl-PL" sz="2400" b="1" dirty="0"/>
              <a:t>potwierdzającym tytuł prawny może być: </a:t>
            </a:r>
            <a:endParaRPr lang="pl-P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b="1" dirty="0"/>
              <a:t>odpis z ksiąg wieczystych, </a:t>
            </a:r>
            <a:r>
              <a:rPr lang="pl-PL" sz="2400" dirty="0"/>
              <a:t>wystawiony nie wcześniej niż 3 miesiące przed złożeniem wniosku, lub 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wypis </a:t>
            </a:r>
            <a:r>
              <a:rPr lang="pl-PL" sz="2400" b="1" dirty="0"/>
              <a:t>z rejestru gruntów</a:t>
            </a:r>
            <a:r>
              <a:rPr lang="pl-PL" sz="2400" dirty="0"/>
              <a:t>, wystawiony nie wcześniej niż 3 miesiące przed złożeniem wniosku, lub 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b="1" dirty="0"/>
              <a:t>odpis aktu notarialnego </a:t>
            </a:r>
            <a:r>
              <a:rPr lang="pl-PL" sz="2400" dirty="0"/>
              <a:t>wraz z kopią wniosku o wpis do księgi wieczystej (kopia wniosku powinna zawierać czytelne potwierdzenie jego złożenia w sądzie), lub 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prawomocne </a:t>
            </a:r>
            <a:r>
              <a:rPr lang="pl-PL" sz="2400" b="1" dirty="0"/>
              <a:t>orzeczenie sądu </a:t>
            </a:r>
            <a:r>
              <a:rPr lang="pl-PL" sz="2400" dirty="0"/>
              <a:t>wraz z kopią wniosku o wpis do księgi wieczystej (kopia wniosku powinna zawierać czytelne potwierdzenie jego złożenia w sądzie), lub 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ostateczna </a:t>
            </a:r>
            <a:r>
              <a:rPr lang="pl-PL" sz="2400" b="1" dirty="0"/>
              <a:t>decyzja administracyjna </a:t>
            </a:r>
            <a:r>
              <a:rPr lang="pl-PL" sz="2400" dirty="0"/>
              <a:t>wraz z kopią wniosku o wpis do księgi wieczystej (kopia wniosku powinna zawierać czytelne potwierdzenie jego złożenia w sądzie), 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wypis </a:t>
            </a:r>
            <a:r>
              <a:rPr lang="pl-PL" sz="2400" b="1" dirty="0"/>
              <a:t>z ewidencji gruntów i budynków </a:t>
            </a:r>
            <a:r>
              <a:rPr lang="pl-PL" sz="2400" dirty="0"/>
              <a:t>wydawany przez Powiatowy Ośrodek Dokumentacji Geodezyjnej i Kartograficznej.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2" y="88121"/>
            <a:ext cx="34563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ZAŁĄCZNIKI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38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10557</TotalTime>
  <Words>11276</Words>
  <Application>Microsoft Office PowerPoint</Application>
  <PresentationFormat>Pokaz na ekranie (4:3)</PresentationFormat>
  <Paragraphs>1092</Paragraphs>
  <Slides>120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120</vt:i4>
      </vt:variant>
    </vt:vector>
  </HeadingPairs>
  <TitlesOfParts>
    <vt:vector size="129" baseType="lpstr">
      <vt:lpstr>Arial</vt:lpstr>
      <vt:lpstr>Biryani</vt:lpstr>
      <vt:lpstr>Calibri</vt:lpstr>
      <vt:lpstr>Symbol</vt:lpstr>
      <vt:lpstr>Tahoma</vt:lpstr>
      <vt:lpstr>Times New Roman</vt:lpstr>
      <vt:lpstr>TimesNewRoman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OGŁOSZENIE O NABORZE- szukaj na stronie projekty.barycz.pl http://projekty.barycz.pl/ogloszenie-o-naborze-wnioskow-o-dofinansowanie-nr-132021porim-wsparcie-dzialan-srodowiskowych-w-gospodarstwach-rybackich-lancucha-dostaw-produktow-rybactwa-oraz-przedsiebiorczosci-na-obszarze-doliny-baryczy-1210 </vt:lpstr>
      <vt:lpstr>SKRÓTY</vt:lpstr>
      <vt:lpstr>Prezentacja programu PowerPoint</vt:lpstr>
      <vt:lpstr>Wskazówki pomocne przy planowaniu etapów operacji.</vt:lpstr>
      <vt:lpstr>Prezentacja programu PowerPoint</vt:lpstr>
      <vt:lpstr>Informacje ogólne</vt:lpstr>
      <vt:lpstr>Informacje ogólne</vt:lpstr>
      <vt:lpstr>Prezentacja programu PowerPoint</vt:lpstr>
      <vt:lpstr>Prezentacja programu PowerPoint</vt:lpstr>
      <vt:lpstr>Prezentacja programu PowerPoint</vt:lpstr>
      <vt:lpstr>Prezentacja programu PowerPoint</vt:lpstr>
      <vt:lpstr>Informacje ogólne</vt:lpstr>
      <vt:lpstr>Prezentacja programu PowerPoint</vt:lpstr>
      <vt:lpstr>Informacje ogólne</vt:lpstr>
      <vt:lpstr>Informacje ogólne</vt:lpstr>
      <vt:lpstr>Lista rankingowa</vt:lpstr>
      <vt:lpstr>Lista rankingowa</vt:lpstr>
      <vt:lpstr>Prezentacja programu PowerPoint</vt:lpstr>
      <vt:lpstr>Informacje ogólne</vt:lpstr>
      <vt:lpstr>Informacje ogólne</vt:lpstr>
      <vt:lpstr>Informacje ogólne</vt:lpstr>
      <vt:lpstr>Informacje ogólne</vt:lpstr>
      <vt:lpstr>Część A- wypełnia LGD</vt:lpstr>
      <vt:lpstr>Część B- INFORMACJE DOTYCZĄCE PODMIOTU UBIEGAJĄCEGO SIĘ O PRZYZNANIE POMOCY ORAZ OPERACJI</vt:lpstr>
      <vt:lpstr>Część B- INFORMACJE DOTYCZĄCE PODMIOTU UBIEGAJĄCEGO SIĘ O PRZYZNANIE POMOCY ORAZ OPERACJI</vt:lpstr>
      <vt:lpstr>Część B- INFORMACJE DOTYCZĄCE PODMIOTU UBIEGAJĄCEGO SIĘ O PRZYZNANIE POMOCY ORAZ OPERACJI</vt:lpstr>
      <vt:lpstr>Część B- INFORMACJE DOTYCZĄCE PODMIOTU UBIEGAJĄCEGO SIĘ O PRZYZNANIE POMOCY ORAZ OPERACJI</vt:lpstr>
      <vt:lpstr>Część B- INFORMACJE DOTYCZĄCE PODMIOTU UBIEGAJĄCEGO SIĘ O PRZYZNANIE POMOCY ORAZ OPERACJI</vt:lpstr>
      <vt:lpstr>Prezentacja programu PowerPoint</vt:lpstr>
      <vt:lpstr> OPIS PLANOWANEJ OPERACJI</vt:lpstr>
      <vt:lpstr>OPIS PLANOWANEJ OPERACJI</vt:lpstr>
      <vt:lpstr>Kryteria wyboru operacji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ZATRUDNIENIE W PO RiM</vt:lpstr>
      <vt:lpstr>ZATRUDNIENIE W PO RiM</vt:lpstr>
      <vt:lpstr>ZATRUDNIENIE W PO RiM</vt:lpstr>
      <vt:lpstr>OPIS PLANOWANEJ OPERACJI</vt:lpstr>
      <vt:lpstr>OPIS PLANOWANEJ OPERACJI</vt:lpstr>
      <vt:lpstr>OPIS PLANOWANEJ OPERACJI</vt:lpstr>
      <vt:lpstr>OPIS PLANOWANEJ OPERACJI</vt:lpstr>
      <vt:lpstr>OPIS PLANOWANEJ OPERACJI</vt:lpstr>
      <vt:lpstr>V. CZĘŚĆ FINANSOWA </vt:lpstr>
      <vt:lpstr>V. CZĘŚĆ FINANSOWA </vt:lpstr>
      <vt:lpstr>V. CZĘŚĆ FINANSOWA </vt:lpstr>
      <vt:lpstr>V. CZĘŚĆ FINANSOWA </vt:lpstr>
      <vt:lpstr>V. CZĘŚĆ FINANSOWA </vt:lpstr>
      <vt:lpstr>V. CZĘŚĆ FINANSOWA</vt:lpstr>
      <vt:lpstr>V. CZĘŚĆ FINANSOWA </vt:lpstr>
      <vt:lpstr>V. CZĘŚĆ FINANSOWA </vt:lpstr>
      <vt:lpstr>V. CZĘŚĆ FINANSOWA </vt:lpstr>
      <vt:lpstr>V. CZĘŚĆ FINANSOWA </vt:lpstr>
      <vt:lpstr>V. CZĘŚĆ FINANSOWA </vt:lpstr>
      <vt:lpstr>V. CZĘŚĆ FINANSOWA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V. CZĘŚĆ FINANSOWA</vt:lpstr>
      <vt:lpstr>IV. CZĘŚĆ FINANSOWA </vt:lpstr>
      <vt:lpstr>IV. CZĘŚĆ FINANSOWA </vt:lpstr>
      <vt:lpstr>   ZAŁĄCZNIKI DO WNIOSKU O PRZYZNANIE POMOCY.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przygotować oferty?</vt:lpstr>
      <vt:lpstr>Jak przygotować oferty?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esnazyk</dc:creator>
  <cp:lastModifiedBy>eznazyk</cp:lastModifiedBy>
  <cp:revision>396</cp:revision>
  <dcterms:created xsi:type="dcterms:W3CDTF">2016-10-10T06:36:41Z</dcterms:created>
  <dcterms:modified xsi:type="dcterms:W3CDTF">2021-06-24T12:13:00Z</dcterms:modified>
</cp:coreProperties>
</file>